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Economica"/>
      <p:regular r:id="rId57"/>
      <p:bold r:id="rId58"/>
      <p:italic r:id="rId59"/>
      <p:boldItalic r:id="rId60"/>
    </p:embeddedFont>
    <p:embeddedFont>
      <p:font typeface="Open Sans"/>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77F04F-5225-42FD-BD1B-4C57669C4E6A}">
  <a:tblStyle styleId="{9977F04F-5225-42FD-BD1B-4C57669C4E6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OpenSans-bold.fntdata"/><Relationship Id="rId61" Type="http://schemas.openxmlformats.org/officeDocument/2006/relationships/font" Target="fonts/OpenSans-regular.fntdata"/><Relationship Id="rId20" Type="http://schemas.openxmlformats.org/officeDocument/2006/relationships/slide" Target="slides/slide14.xml"/><Relationship Id="rId64" Type="http://schemas.openxmlformats.org/officeDocument/2006/relationships/font" Target="fonts/OpenSans-boldItalic.fntdata"/><Relationship Id="rId63" Type="http://schemas.openxmlformats.org/officeDocument/2006/relationships/font" Target="fonts/OpenSans-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Economica-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Economica-regular.fntdata"/><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Economica-italic.fntdata"/><Relationship Id="rId14" Type="http://schemas.openxmlformats.org/officeDocument/2006/relationships/slide" Target="slides/slide8.xml"/><Relationship Id="rId58" Type="http://schemas.openxmlformats.org/officeDocument/2006/relationships/font" Target="fonts/Economic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png>
</file>

<file path=ppt/media/image37.jpg>
</file>

<file path=ppt/media/image38.jp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e20bf614e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e20bf614e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f42f2e16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1f42f2e16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1f037195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1f037195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f42f2e164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f42f2e164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1f42f2e164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1f42f2e164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f0371954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1f0371954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1f42f2e16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1f42f2e16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f42f2e16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f42f2e16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f42f2e16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1f42f2e16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f42f2e16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1f42f2e16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1f0371954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1f0371954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1f42f2e16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1f42f2e16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1ef958b980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1ef958b980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0d0b96531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0d0b96531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1f0371954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1f0371954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1ef958b980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1ef958b980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1ef958b98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1ef958b98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0d0b96531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20d0b96531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ef958b98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1ef958b98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1ef958b98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1ef958b98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0d0b9653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0d0b9653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1f0371954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1f0371954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0d0b9653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0d0b9653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1ef958b980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1ef958b980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ef958b98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ef958b98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ef958b980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ef958b980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ef958b98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ef958b980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ef958b980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ef958b980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20d0b96531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20d0b96531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20d0b9653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20d0b9653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20d0b9653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20d0b9653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e20bf614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1e20bf614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e20bf614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e20bf614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1e20bf614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1e20bf614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1e20bf614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1e20bf614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1ef958b980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1ef958b980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1ef958b980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1ef958b980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1f42f2e164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1f42f2e164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20d0b9653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20d0b9653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1e20bf61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1e20bf61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1e20bf614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1e20bf614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20d0b9653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20d0b9653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20d0b965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20d0b965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1e20bf614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1e20bf614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20d0b9653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20d0b9653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1e20bf614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1e20bf614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e20bf614e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e20bf614e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e20bf614e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e20bf614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1e20bf614e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1e20bf614e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3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1.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3.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0.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6.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7.png"/><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1.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2.png"/><Relationship Id="rId4" Type="http://schemas.openxmlformats.org/officeDocument/2006/relationships/image" Target="../media/image28.png"/><Relationship Id="rId5" Type="http://schemas.openxmlformats.org/officeDocument/2006/relationships/image" Target="../media/image2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5.png"/><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6.pn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0.png"/><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4.png"/><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3.jpg"/><Relationship Id="rId4" Type="http://schemas.openxmlformats.org/officeDocument/2006/relationships/image" Target="../media/image2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ieeexplore.ieee.org/xpl/conhome/8767101/proceeding"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50.jpg"/><Relationship Id="rId4" Type="http://schemas.openxmlformats.org/officeDocument/2006/relationships/image" Target="../media/image38.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4.png"/><Relationship Id="rId4" Type="http://schemas.openxmlformats.org/officeDocument/2006/relationships/image" Target="../media/image36.png"/><Relationship Id="rId5"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5.png"/><Relationship Id="rId4" Type="http://schemas.openxmlformats.org/officeDocument/2006/relationships/image" Target="../media/image35.png"/><Relationship Id="rId5" Type="http://schemas.openxmlformats.org/officeDocument/2006/relationships/image" Target="../media/image3.png"/><Relationship Id="rId6"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9.png"/><Relationship Id="rId4" Type="http://schemas.openxmlformats.org/officeDocument/2006/relationships/image" Target="../media/image46.png"/><Relationship Id="rId5" Type="http://schemas.openxmlformats.org/officeDocument/2006/relationships/image" Target="../media/image2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8.png"/><Relationship Id="rId4" Type="http://schemas.openxmlformats.org/officeDocument/2006/relationships/image" Target="../media/image40.png"/><Relationship Id="rId5" Type="http://schemas.openxmlformats.org/officeDocument/2006/relationships/image" Target="../media/image43.png"/><Relationship Id="rId6" Type="http://schemas.openxmlformats.org/officeDocument/2006/relationships/image" Target="../media/image4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4.png"/><Relationship Id="rId4" Type="http://schemas.openxmlformats.org/officeDocument/2006/relationships/image" Target="../media/image5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arxiv.org/abs/1812.11606"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s://doi.org/10.1016/j.adapen.2021.100057"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49.png"/><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51.png"/><Relationship Id="rId4" Type="http://schemas.openxmlformats.org/officeDocument/2006/relationships/image" Target="../media/image5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arxiv.org/abs/1812.11606"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title"/>
          </p:nvPr>
        </p:nvSpPr>
        <p:spPr>
          <a:xfrm>
            <a:off x="773700" y="1129088"/>
            <a:ext cx="7596600" cy="153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700">
                <a:latin typeface="Times New Roman"/>
                <a:ea typeface="Times New Roman"/>
                <a:cs typeface="Times New Roman"/>
                <a:sym typeface="Times New Roman"/>
              </a:rPr>
              <a:t>B</a:t>
            </a:r>
            <a:r>
              <a:rPr lang="en" sz="2700">
                <a:latin typeface="Times New Roman"/>
                <a:ea typeface="Times New Roman"/>
                <a:cs typeface="Times New Roman"/>
                <a:sym typeface="Times New Roman"/>
              </a:rPr>
              <a:t>uilding</a:t>
            </a:r>
            <a:r>
              <a:rPr lang="en" sz="2700">
                <a:latin typeface="Times New Roman"/>
                <a:ea typeface="Times New Roman"/>
                <a:cs typeface="Times New Roman"/>
                <a:sym typeface="Times New Roman"/>
              </a:rPr>
              <a:t> </a:t>
            </a:r>
            <a:r>
              <a:rPr lang="en" sz="2700">
                <a:latin typeface="Times New Roman"/>
                <a:ea typeface="Times New Roman"/>
                <a:cs typeface="Times New Roman"/>
                <a:sym typeface="Times New Roman"/>
              </a:rPr>
              <a:t>extraction</a:t>
            </a:r>
            <a:r>
              <a:rPr lang="en" sz="2700">
                <a:latin typeface="Times New Roman"/>
                <a:ea typeface="Times New Roman"/>
                <a:cs typeface="Times New Roman"/>
                <a:sym typeface="Times New Roman"/>
              </a:rPr>
              <a:t> </a:t>
            </a:r>
            <a:r>
              <a:rPr lang="en" sz="2700">
                <a:latin typeface="Times New Roman"/>
                <a:ea typeface="Times New Roman"/>
                <a:cs typeface="Times New Roman"/>
                <a:sym typeface="Times New Roman"/>
              </a:rPr>
              <a:t>and</a:t>
            </a:r>
            <a:r>
              <a:rPr lang="en" sz="2700">
                <a:latin typeface="Times New Roman"/>
                <a:ea typeface="Times New Roman"/>
                <a:cs typeface="Times New Roman"/>
                <a:sym typeface="Times New Roman"/>
              </a:rPr>
              <a:t> </a:t>
            </a:r>
            <a:r>
              <a:rPr lang="en" sz="2700">
                <a:latin typeface="Times New Roman"/>
                <a:ea typeface="Times New Roman"/>
                <a:cs typeface="Times New Roman"/>
                <a:sym typeface="Times New Roman"/>
              </a:rPr>
              <a:t>classification </a:t>
            </a:r>
            <a:r>
              <a:rPr lang="en" sz="2700">
                <a:latin typeface="Times New Roman"/>
                <a:ea typeface="Times New Roman"/>
                <a:cs typeface="Times New Roman"/>
                <a:sym typeface="Times New Roman"/>
              </a:rPr>
              <a:t>of aerial images of rooftop for estimating maximal PV panel installation</a:t>
            </a:r>
            <a:endParaRPr sz="2700">
              <a:latin typeface="Times New Roman"/>
              <a:ea typeface="Times New Roman"/>
              <a:cs typeface="Times New Roman"/>
              <a:sym typeface="Times New Roman"/>
            </a:endParaRPr>
          </a:p>
        </p:txBody>
      </p:sp>
      <p:sp>
        <p:nvSpPr>
          <p:cNvPr id="63" name="Google Shape;63;p13"/>
          <p:cNvSpPr txBox="1"/>
          <p:nvPr/>
        </p:nvSpPr>
        <p:spPr>
          <a:xfrm>
            <a:off x="2474350" y="250625"/>
            <a:ext cx="4286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B45F06"/>
                </a:solidFill>
                <a:latin typeface="Times New Roman"/>
                <a:ea typeface="Times New Roman"/>
                <a:cs typeface="Times New Roman"/>
                <a:sym typeface="Times New Roman"/>
              </a:rPr>
              <a:t>FINAL YEAR PROJECT 2021-2022</a:t>
            </a:r>
            <a:endParaRPr b="1" sz="2000">
              <a:solidFill>
                <a:srgbClr val="B45F06"/>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b="1" lang="en" sz="2000">
                <a:solidFill>
                  <a:srgbClr val="B45F06"/>
                </a:solidFill>
                <a:latin typeface="Times New Roman"/>
                <a:ea typeface="Times New Roman"/>
                <a:cs typeface="Times New Roman"/>
                <a:sym typeface="Times New Roman"/>
              </a:rPr>
              <a:t>TEAM 18</a:t>
            </a:r>
            <a:endParaRPr b="1" sz="1800">
              <a:solidFill>
                <a:srgbClr val="B45F06"/>
              </a:solidFill>
              <a:latin typeface="Times New Roman"/>
              <a:ea typeface="Times New Roman"/>
              <a:cs typeface="Times New Roman"/>
              <a:sym typeface="Times New Roman"/>
            </a:endParaRPr>
          </a:p>
        </p:txBody>
      </p:sp>
      <p:sp>
        <p:nvSpPr>
          <p:cNvPr id="64" name="Google Shape;64;p13"/>
          <p:cNvSpPr txBox="1"/>
          <p:nvPr/>
        </p:nvSpPr>
        <p:spPr>
          <a:xfrm>
            <a:off x="2993825" y="3520025"/>
            <a:ext cx="30000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TEAM MEMBERS</a:t>
            </a:r>
            <a:endParaRPr sz="1200">
              <a:solidFill>
                <a:srgbClr val="B45F06"/>
              </a:solidFill>
              <a:latin typeface="Times New Roman"/>
              <a:ea typeface="Times New Roman"/>
              <a:cs typeface="Times New Roman"/>
              <a:sym typeface="Times New Roman"/>
            </a:endParaRPr>
          </a:p>
          <a:p>
            <a:pPr indent="0" lvl="0" marL="0" rtl="0" algn="ctr">
              <a:spcBef>
                <a:spcPts val="0"/>
              </a:spcBef>
              <a:spcAft>
                <a:spcPts val="0"/>
              </a:spcAft>
              <a:buNone/>
            </a:pPr>
            <a:r>
              <a:rPr lang="en" sz="1600">
                <a:solidFill>
                  <a:schemeClr val="dk1"/>
                </a:solidFill>
                <a:latin typeface="Times New Roman"/>
                <a:ea typeface="Times New Roman"/>
                <a:cs typeface="Times New Roman"/>
                <a:sym typeface="Times New Roman"/>
              </a:rPr>
              <a:t>Shruthi M - 2018103592</a:t>
            </a:r>
            <a:endParaRPr sz="16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1600">
                <a:solidFill>
                  <a:schemeClr val="dk1"/>
                </a:solidFill>
                <a:latin typeface="Times New Roman"/>
                <a:ea typeface="Times New Roman"/>
                <a:cs typeface="Times New Roman"/>
                <a:sym typeface="Times New Roman"/>
              </a:rPr>
              <a:t>Gayathri M - 2018103535</a:t>
            </a:r>
            <a:endParaRPr sz="16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1600">
                <a:solidFill>
                  <a:schemeClr val="dk1"/>
                </a:solidFill>
                <a:latin typeface="Times New Roman"/>
                <a:ea typeface="Times New Roman"/>
                <a:cs typeface="Times New Roman"/>
                <a:sym typeface="Times New Roman"/>
              </a:rPr>
              <a:t>Jayapriya M - 2018103029</a:t>
            </a:r>
            <a:endParaRPr/>
          </a:p>
        </p:txBody>
      </p:sp>
      <p:sp>
        <p:nvSpPr>
          <p:cNvPr id="65" name="Google Shape;65;p13"/>
          <p:cNvSpPr txBox="1"/>
          <p:nvPr/>
        </p:nvSpPr>
        <p:spPr>
          <a:xfrm>
            <a:off x="2993825" y="2737738"/>
            <a:ext cx="30000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PROJECT GUIDE</a:t>
            </a:r>
            <a:endParaRPr b="1" sz="1600">
              <a:solidFill>
                <a:srgbClr val="B45F06"/>
              </a:solidFill>
              <a:latin typeface="Times New Roman"/>
              <a:ea typeface="Times New Roman"/>
              <a:cs typeface="Times New Roman"/>
              <a:sym typeface="Times New Roman"/>
            </a:endParaRPr>
          </a:p>
          <a:p>
            <a:pPr indent="0" lvl="0" marL="0" rtl="0" algn="ctr">
              <a:spcBef>
                <a:spcPts val="0"/>
              </a:spcBef>
              <a:spcAft>
                <a:spcPts val="0"/>
              </a:spcAft>
              <a:buNone/>
            </a:pPr>
            <a:r>
              <a:rPr lang="en" sz="1600">
                <a:solidFill>
                  <a:schemeClr val="dk1"/>
                </a:solidFill>
                <a:latin typeface="Times New Roman"/>
                <a:ea typeface="Times New Roman"/>
                <a:cs typeface="Times New Roman"/>
                <a:sym typeface="Times New Roman"/>
              </a:rPr>
              <a:t>Prof Dr. P. Uma Maheshwari</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nvSpPr>
        <p:spPr>
          <a:xfrm>
            <a:off x="1398800" y="112950"/>
            <a:ext cx="6603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SUMMARY OF ISSUES IN LITERATURE SURVEY</a:t>
            </a:r>
            <a:endParaRPr b="1" sz="1600">
              <a:solidFill>
                <a:srgbClr val="B45F06"/>
              </a:solidFill>
              <a:latin typeface="Times New Roman"/>
              <a:ea typeface="Times New Roman"/>
              <a:cs typeface="Times New Roman"/>
              <a:sym typeface="Times New Roman"/>
            </a:endParaRPr>
          </a:p>
        </p:txBody>
      </p:sp>
      <p:sp>
        <p:nvSpPr>
          <p:cNvPr id="119" name="Google Shape;119;p22"/>
          <p:cNvSpPr txBox="1"/>
          <p:nvPr/>
        </p:nvSpPr>
        <p:spPr>
          <a:xfrm>
            <a:off x="180000" y="605550"/>
            <a:ext cx="8784000" cy="498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Times New Roman"/>
                <a:ea typeface="Times New Roman"/>
                <a:cs typeface="Times New Roman"/>
                <a:sym typeface="Times New Roman"/>
              </a:rPr>
              <a:t>The U-Net model with auxiliary loss function proposed in [1] has aided in network convergence, however the </a:t>
            </a:r>
            <a:r>
              <a:rPr lang="en" sz="1300">
                <a:solidFill>
                  <a:schemeClr val="dk1"/>
                </a:solidFill>
                <a:latin typeface="Times New Roman"/>
                <a:ea typeface="Times New Roman"/>
                <a:cs typeface="Times New Roman"/>
                <a:sym typeface="Times New Roman"/>
              </a:rPr>
              <a:t>segmentation of middle parts in buildings are misaligned and the bulges on the boundaries are lost. One major issue is that the algorithm performs well only in one subset (countryside and forest) but not in another.  The authors of [2] have employed a CNN based solar PV panel detection but this did not result in efficient segmentation of solar panels. Because some solar panels resemble roof tops, poor quality satellite pictures taken from Google Maps have led to erroneous classification and there is no validation on the dataset. In [3], the Mask-RCNN method is used for feature extraction and is able to efficiently extract detached houses in aerial imagery. However, building edges are not effectively demarcated, as a result of the short training dataset, which has resulted in low accuracy and precision compared to other SOTA models. [4] uses a combination of image processing techniques, including Adaptive Edge Detection and contours, to segment out rooftop boundaries. Because Google Maps India's satellite resolution is so low, the edges aren't fully identified, and there are outliers plotting solar panels outside of the building's rooftop area. An investigative analysis is made with the shallow CNN model developed by authors of [5] and other pre-trained models like VGG16, ResNet50. As the roof images were clipped automatically from orthophotos, there are few buildings with overlap. Half-hip roofs are not classified properly and F1 score obtained for them is very low.  The authors haven't experimented with alternate hyperparameter tweaking for the shallow CNN architecture, which is a serious flaw. ICTNet, a novel framework developed in [6], leverages border localization for classification and reconstruction of buildings. The main limitation here is that there is no loss function for the reconstruction accuracy. Furthermore, due to the fact that ground truth photos used for training contain mistakes and are manually generated, there is a large variance in per-building IoU. Training the model requires extensive hardware specifications and high RAM. In [7], SOTA model (DeepSolar) is used for segmentation along with LBP (Local Binary Pattern) for texture feature extraction. The major drawback is that lighting conditions caused distinct colour clustering groups in PV/Non-PV colour clustering, resulting in misclassification along with IOU being less than the acceptable range (0.5) for 1.2m resolution images.</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nvSpPr>
        <p:spPr>
          <a:xfrm>
            <a:off x="1270500" y="165075"/>
            <a:ext cx="6603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PROPOSED SYSTEM</a:t>
            </a:r>
            <a:endParaRPr b="1" sz="1600">
              <a:solidFill>
                <a:srgbClr val="B45F06"/>
              </a:solidFill>
              <a:latin typeface="Times New Roman"/>
              <a:ea typeface="Times New Roman"/>
              <a:cs typeface="Times New Roman"/>
              <a:sym typeface="Times New Roman"/>
            </a:endParaRPr>
          </a:p>
        </p:txBody>
      </p:sp>
      <p:sp>
        <p:nvSpPr>
          <p:cNvPr id="125" name="Google Shape;125;p23"/>
          <p:cNvSpPr txBox="1"/>
          <p:nvPr/>
        </p:nvSpPr>
        <p:spPr>
          <a:xfrm>
            <a:off x="955725" y="1033925"/>
            <a:ext cx="6889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Our proposed system aims to do the following:</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Use SOTA MultiRes UNet to perform building segmentation and extraction on AIRS dataset.</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Train different classifier models to classify the different type of roofs.</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Mark boundaries on rooftops using edge detection algorithms.</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Guesstimate the no of panels that can be fitted based on the type of roof.</a:t>
            </a:r>
            <a:endParaRPr>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nvSpPr>
        <p:spPr>
          <a:xfrm>
            <a:off x="1398800" y="112950"/>
            <a:ext cx="6603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OVERALL </a:t>
            </a:r>
            <a:r>
              <a:rPr b="1" lang="en" sz="1600">
                <a:solidFill>
                  <a:srgbClr val="B45F06"/>
                </a:solidFill>
                <a:latin typeface="Times New Roman"/>
                <a:ea typeface="Times New Roman"/>
                <a:cs typeface="Times New Roman"/>
                <a:sym typeface="Times New Roman"/>
              </a:rPr>
              <a:t>ARCHITECTURE</a:t>
            </a:r>
            <a:endParaRPr b="1" sz="1600">
              <a:solidFill>
                <a:srgbClr val="B45F06"/>
              </a:solidFill>
              <a:latin typeface="Times New Roman"/>
              <a:ea typeface="Times New Roman"/>
              <a:cs typeface="Times New Roman"/>
              <a:sym typeface="Times New Roman"/>
            </a:endParaRPr>
          </a:p>
        </p:txBody>
      </p:sp>
      <p:pic>
        <p:nvPicPr>
          <p:cNvPr id="131" name="Google Shape;131;p24"/>
          <p:cNvPicPr preferRelativeResize="0"/>
          <p:nvPr/>
        </p:nvPicPr>
        <p:blipFill>
          <a:blip r:embed="rId3">
            <a:alphaModFix/>
          </a:blip>
          <a:stretch>
            <a:fillRect/>
          </a:stretch>
        </p:blipFill>
        <p:spPr>
          <a:xfrm>
            <a:off x="920975" y="544050"/>
            <a:ext cx="7979699" cy="4852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nvSpPr>
        <p:spPr>
          <a:xfrm>
            <a:off x="1216350" y="182475"/>
            <a:ext cx="6603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OVERALL ARCHITECTURE</a:t>
            </a:r>
            <a:endParaRPr b="1" sz="1600">
              <a:solidFill>
                <a:srgbClr val="B45F06"/>
              </a:solidFill>
              <a:latin typeface="Times New Roman"/>
              <a:ea typeface="Times New Roman"/>
              <a:cs typeface="Times New Roman"/>
              <a:sym typeface="Times New Roman"/>
            </a:endParaRPr>
          </a:p>
        </p:txBody>
      </p:sp>
      <p:sp>
        <p:nvSpPr>
          <p:cNvPr id="137" name="Google Shape;137;p25"/>
          <p:cNvSpPr txBox="1"/>
          <p:nvPr/>
        </p:nvSpPr>
        <p:spPr>
          <a:xfrm>
            <a:off x="846000" y="917100"/>
            <a:ext cx="7590300" cy="330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The above block diagram gives a high level overview on the 3 modules.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To begin, our proposed system includes two pre-processing steps. After that, the model is trained using the MultiRes UNet architecture. MultiRes UNet is chosen here as it has provided great results with image segmentation in previous works. Following this, we perform background subtraction by drawing bounding boxes to extract the rooftops.</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We manually label the extracted rooftops into different classes which are then fed to three different models and a comparative analysis is made. Following that, edge detection of rooftops takes place to mark boundaries on rooftops.</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The final module resorts to providing a guesstimate of the number of PV panels that can be fitted in the given rooftop which is achieved by the maximum fitting algorithm.</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nvSpPr>
        <p:spPr>
          <a:xfrm>
            <a:off x="1398800" y="373600"/>
            <a:ext cx="6603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LIST OF MODULES</a:t>
            </a:r>
            <a:endParaRPr b="1" sz="1600">
              <a:solidFill>
                <a:srgbClr val="B45F06"/>
              </a:solidFill>
              <a:latin typeface="Times New Roman"/>
              <a:ea typeface="Times New Roman"/>
              <a:cs typeface="Times New Roman"/>
              <a:sym typeface="Times New Roman"/>
            </a:endParaRPr>
          </a:p>
        </p:txBody>
      </p:sp>
      <p:sp>
        <p:nvSpPr>
          <p:cNvPr id="143" name="Google Shape;143;p26"/>
          <p:cNvSpPr txBox="1"/>
          <p:nvPr/>
        </p:nvSpPr>
        <p:spPr>
          <a:xfrm>
            <a:off x="1578900" y="1303275"/>
            <a:ext cx="59862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Times New Roman"/>
                <a:ea typeface="Times New Roman"/>
                <a:cs typeface="Times New Roman"/>
                <a:sym typeface="Times New Roman"/>
              </a:rPr>
              <a:t>MODULE 1: BUILDING DETECTION</a:t>
            </a:r>
            <a:endParaRPr>
              <a:latin typeface="Times New Roman"/>
              <a:ea typeface="Times New Roman"/>
              <a:cs typeface="Times New Roman"/>
              <a:sym typeface="Times New Roman"/>
            </a:endParaRPr>
          </a:p>
          <a:p>
            <a:pPr indent="0" lvl="0" marL="0" rtl="0" algn="ctr">
              <a:spcBef>
                <a:spcPts val="0"/>
              </a:spcBef>
              <a:spcAft>
                <a:spcPts val="0"/>
              </a:spcAft>
              <a:buNone/>
            </a:pPr>
            <a:r>
              <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MODULE II: ROOF TYPE CLASSIFICATION AND BOUNDARY DETECTION</a:t>
            </a:r>
            <a:endParaRPr>
              <a:latin typeface="Times New Roman"/>
              <a:ea typeface="Times New Roman"/>
              <a:cs typeface="Times New Roman"/>
              <a:sym typeface="Times New Roman"/>
            </a:endParaRPr>
          </a:p>
          <a:p>
            <a:pPr indent="0" lvl="0" marL="0" rtl="0" algn="ctr">
              <a:spcBef>
                <a:spcPts val="0"/>
              </a:spcBef>
              <a:spcAft>
                <a:spcPts val="0"/>
              </a:spcAft>
              <a:buNone/>
            </a:pPr>
            <a:r>
              <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MODULE III: MAXIMAL FITTING ALGORITHM</a:t>
            </a:r>
            <a:endParaRPr>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nvSpPr>
        <p:spPr>
          <a:xfrm>
            <a:off x="338825" y="161100"/>
            <a:ext cx="2067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B45F06"/>
                </a:solidFill>
                <a:latin typeface="Times New Roman"/>
                <a:ea typeface="Times New Roman"/>
                <a:cs typeface="Times New Roman"/>
                <a:sym typeface="Times New Roman"/>
              </a:rPr>
              <a:t>MODULE DESIGN</a:t>
            </a:r>
            <a:endParaRPr b="1" sz="1600">
              <a:solidFill>
                <a:srgbClr val="B45F06"/>
              </a:solidFill>
              <a:latin typeface="Times New Roman"/>
              <a:ea typeface="Times New Roman"/>
              <a:cs typeface="Times New Roman"/>
              <a:sym typeface="Times New Roman"/>
            </a:endParaRPr>
          </a:p>
        </p:txBody>
      </p:sp>
      <p:sp>
        <p:nvSpPr>
          <p:cNvPr id="149" name="Google Shape;149;p27"/>
          <p:cNvSpPr txBox="1"/>
          <p:nvPr/>
        </p:nvSpPr>
        <p:spPr>
          <a:xfrm>
            <a:off x="278175" y="542475"/>
            <a:ext cx="50826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MODULE I: BUILDING DETECTION</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t/>
            </a:r>
            <a:endParaRPr b="1">
              <a:latin typeface="Times New Roman"/>
              <a:ea typeface="Times New Roman"/>
              <a:cs typeface="Times New Roman"/>
              <a:sym typeface="Times New Roman"/>
            </a:endParaRPr>
          </a:p>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INPUT:</a:t>
            </a:r>
            <a:r>
              <a:rPr b="1" lang="en">
                <a:latin typeface="Times New Roman"/>
                <a:ea typeface="Times New Roman"/>
                <a:cs typeface="Times New Roman"/>
                <a:sym typeface="Times New Roman"/>
              </a:rPr>
              <a:t> </a:t>
            </a:r>
            <a:r>
              <a:rPr lang="en">
                <a:latin typeface="Times New Roman"/>
                <a:ea typeface="Times New Roman"/>
                <a:cs typeface="Times New Roman"/>
                <a:sym typeface="Times New Roman"/>
              </a:rPr>
              <a:t>AIRS Dataset </a:t>
            </a:r>
            <a:endParaRPr>
              <a:latin typeface="Times New Roman"/>
              <a:ea typeface="Times New Roman"/>
              <a:cs typeface="Times New Roman"/>
              <a:sym typeface="Times New Roman"/>
            </a:endParaRPr>
          </a:p>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OUTPUT:</a:t>
            </a:r>
            <a:r>
              <a:rPr b="1" lang="en">
                <a:latin typeface="Times New Roman"/>
                <a:ea typeface="Times New Roman"/>
                <a:cs typeface="Times New Roman"/>
                <a:sym typeface="Times New Roman"/>
              </a:rPr>
              <a:t> </a:t>
            </a:r>
            <a:r>
              <a:rPr lang="en">
                <a:latin typeface="Times New Roman"/>
                <a:ea typeface="Times New Roman"/>
                <a:cs typeface="Times New Roman"/>
                <a:sym typeface="Times New Roman"/>
              </a:rPr>
              <a:t>Rooftops of different buildings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b="1" sz="12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The first step involves </a:t>
            </a:r>
            <a:r>
              <a:rPr b="1" lang="en" sz="1300">
                <a:latin typeface="Times New Roman"/>
                <a:ea typeface="Times New Roman"/>
                <a:cs typeface="Times New Roman"/>
                <a:sym typeface="Times New Roman"/>
              </a:rPr>
              <a:t>pre-processing</a:t>
            </a:r>
            <a:r>
              <a:rPr lang="en" sz="1300">
                <a:latin typeface="Times New Roman"/>
                <a:ea typeface="Times New Roman"/>
                <a:cs typeface="Times New Roman"/>
                <a:sym typeface="Times New Roman"/>
              </a:rPr>
              <a:t> with clipping of large aerial images into smaller tiles and performing resizing and normalization.</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Input: </a:t>
            </a:r>
            <a:r>
              <a:rPr lang="en" sz="1300">
                <a:latin typeface="Times New Roman"/>
                <a:ea typeface="Times New Roman"/>
                <a:cs typeface="Times New Roman"/>
                <a:sym typeface="Times New Roman"/>
              </a:rPr>
              <a:t>Aerial images .</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Output: </a:t>
            </a:r>
            <a:r>
              <a:rPr lang="en" sz="1300">
                <a:latin typeface="Times New Roman"/>
                <a:ea typeface="Times New Roman"/>
                <a:cs typeface="Times New Roman"/>
                <a:sym typeface="Times New Roman"/>
              </a:rPr>
              <a:t>Smaller patches of normalized images. </a:t>
            </a:r>
            <a:endParaRPr sz="1300">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Following this, the </a:t>
            </a:r>
            <a:r>
              <a:rPr b="1" lang="en" sz="1300">
                <a:latin typeface="Times New Roman"/>
                <a:ea typeface="Times New Roman"/>
                <a:cs typeface="Times New Roman"/>
                <a:sym typeface="Times New Roman"/>
              </a:rPr>
              <a:t>MultiRes UNet </a:t>
            </a:r>
            <a:r>
              <a:rPr lang="en" sz="1300">
                <a:latin typeface="Times New Roman"/>
                <a:ea typeface="Times New Roman"/>
                <a:cs typeface="Times New Roman"/>
                <a:sym typeface="Times New Roman"/>
              </a:rPr>
              <a:t>architecture is implemented.</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Input: </a:t>
            </a:r>
            <a:r>
              <a:rPr lang="en" sz="1300">
                <a:latin typeface="Times New Roman"/>
                <a:ea typeface="Times New Roman"/>
                <a:cs typeface="Times New Roman"/>
                <a:sym typeface="Times New Roman"/>
              </a:rPr>
              <a:t>Ground truth mask patches and aerial image patches for training.</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Output: </a:t>
            </a:r>
            <a:r>
              <a:rPr lang="en" sz="1300">
                <a:latin typeface="Times New Roman"/>
                <a:ea typeface="Times New Roman"/>
                <a:cs typeface="Times New Roman"/>
                <a:sym typeface="Times New Roman"/>
              </a:rPr>
              <a:t>Trained model with binary mask for buildings</a:t>
            </a:r>
            <a:endParaRPr sz="1300">
              <a:latin typeface="Times New Roman"/>
              <a:ea typeface="Times New Roman"/>
              <a:cs typeface="Times New Roman"/>
              <a:sym typeface="Times New Roman"/>
            </a:endParaRPr>
          </a:p>
          <a:p>
            <a:pPr indent="0" lvl="0" marL="457200" rtl="0" algn="l">
              <a:spcBef>
                <a:spcPts val="0"/>
              </a:spcBef>
              <a:spcAft>
                <a:spcPts val="0"/>
              </a:spcAft>
              <a:buNone/>
            </a:pPr>
            <a:r>
              <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The final step involves </a:t>
            </a:r>
            <a:r>
              <a:rPr b="1" lang="en" sz="1300">
                <a:latin typeface="Times New Roman"/>
                <a:ea typeface="Times New Roman"/>
                <a:cs typeface="Times New Roman"/>
                <a:sym typeface="Times New Roman"/>
              </a:rPr>
              <a:t>background subtraction </a:t>
            </a:r>
            <a:r>
              <a:rPr lang="en" sz="1300">
                <a:latin typeface="Times New Roman"/>
                <a:ea typeface="Times New Roman"/>
                <a:cs typeface="Times New Roman"/>
                <a:sym typeface="Times New Roman"/>
              </a:rPr>
              <a:t>performed by drawing bounding boxes around the buildings and color filling them and subtracting the mask from original images.</a:t>
            </a:r>
            <a:endParaRPr sz="1300">
              <a:latin typeface="Times New Roman"/>
              <a:ea typeface="Times New Roman"/>
              <a:cs typeface="Times New Roman"/>
              <a:sym typeface="Times New Roman"/>
            </a:endParaRPr>
          </a:p>
          <a:p>
            <a:pPr indent="0" lvl="0" marL="0" rtl="0" algn="l">
              <a:spcBef>
                <a:spcPts val="0"/>
              </a:spcBef>
              <a:spcAft>
                <a:spcPts val="0"/>
              </a:spcAft>
              <a:buNone/>
            </a:pPr>
            <a:r>
              <a:rPr b="1" lang="en" sz="1300">
                <a:latin typeface="Times New Roman"/>
                <a:ea typeface="Times New Roman"/>
                <a:cs typeface="Times New Roman"/>
                <a:sym typeface="Times New Roman"/>
              </a:rPr>
              <a:t>	Input: </a:t>
            </a:r>
            <a:r>
              <a:rPr lang="en" sz="1300">
                <a:latin typeface="Times New Roman"/>
                <a:ea typeface="Times New Roman"/>
                <a:cs typeface="Times New Roman"/>
                <a:sym typeface="Times New Roman"/>
              </a:rPr>
              <a:t>Binary mask of buildings.</a:t>
            </a:r>
            <a:endParaRPr sz="1300">
              <a:latin typeface="Times New Roman"/>
              <a:ea typeface="Times New Roman"/>
              <a:cs typeface="Times New Roman"/>
              <a:sym typeface="Times New Roman"/>
            </a:endParaRPr>
          </a:p>
          <a:p>
            <a:pPr indent="0" lvl="0" marL="0" rtl="0" algn="l">
              <a:spcBef>
                <a:spcPts val="0"/>
              </a:spcBef>
              <a:spcAft>
                <a:spcPts val="0"/>
              </a:spcAft>
              <a:buNone/>
            </a:pPr>
            <a:r>
              <a:rPr lang="en" sz="1300">
                <a:latin typeface="Times New Roman"/>
                <a:ea typeface="Times New Roman"/>
                <a:cs typeface="Times New Roman"/>
                <a:sym typeface="Times New Roman"/>
              </a:rPr>
              <a:t>	</a:t>
            </a:r>
            <a:r>
              <a:rPr b="1" lang="en" sz="1300">
                <a:latin typeface="Times New Roman"/>
                <a:ea typeface="Times New Roman"/>
                <a:cs typeface="Times New Roman"/>
                <a:sym typeface="Times New Roman"/>
              </a:rPr>
              <a:t>Output: </a:t>
            </a:r>
            <a:r>
              <a:rPr lang="en" sz="1300">
                <a:latin typeface="Times New Roman"/>
                <a:ea typeface="Times New Roman"/>
                <a:cs typeface="Times New Roman"/>
                <a:sym typeface="Times New Roman"/>
              </a:rPr>
              <a:t>Rooftops of different buildings.</a:t>
            </a:r>
            <a:endParaRPr sz="1300">
              <a:latin typeface="Times New Roman"/>
              <a:ea typeface="Times New Roman"/>
              <a:cs typeface="Times New Roman"/>
              <a:sym typeface="Times New Roman"/>
            </a:endParaRPr>
          </a:p>
        </p:txBody>
      </p:sp>
      <p:pic>
        <p:nvPicPr>
          <p:cNvPr id="150" name="Google Shape;150;p27"/>
          <p:cNvPicPr preferRelativeResize="0"/>
          <p:nvPr/>
        </p:nvPicPr>
        <p:blipFill>
          <a:blip r:embed="rId3">
            <a:alphaModFix/>
          </a:blip>
          <a:stretch>
            <a:fillRect/>
          </a:stretch>
        </p:blipFill>
        <p:spPr>
          <a:xfrm>
            <a:off x="5513175" y="152400"/>
            <a:ext cx="3218600" cy="4838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nvSpPr>
        <p:spPr>
          <a:xfrm>
            <a:off x="364900" y="165075"/>
            <a:ext cx="149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PSEUDO-CODE</a:t>
            </a:r>
            <a:endParaRPr b="1">
              <a:solidFill>
                <a:srgbClr val="B45F06"/>
              </a:solidFill>
              <a:latin typeface="Times New Roman"/>
              <a:ea typeface="Times New Roman"/>
              <a:cs typeface="Times New Roman"/>
              <a:sym typeface="Times New Roman"/>
            </a:endParaRPr>
          </a:p>
        </p:txBody>
      </p:sp>
      <p:sp>
        <p:nvSpPr>
          <p:cNvPr id="156" name="Google Shape;156;p28"/>
          <p:cNvSpPr txBox="1"/>
          <p:nvPr/>
        </p:nvSpPr>
        <p:spPr>
          <a:xfrm>
            <a:off x="364900" y="565275"/>
            <a:ext cx="4057500" cy="449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Pre-Processing</a:t>
            </a:r>
            <a:endParaRPr>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b="1" lang="en" sz="1200">
                <a:solidFill>
                  <a:srgbClr val="B45F06"/>
                </a:solidFill>
                <a:latin typeface="Times New Roman"/>
                <a:ea typeface="Times New Roman"/>
                <a:cs typeface="Times New Roman"/>
                <a:sym typeface="Times New Roman"/>
              </a:rPr>
              <a:t>Clipping:</a:t>
            </a:r>
            <a:endParaRPr b="1" sz="1200">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1. Get the original dimensions and the dimensions of smaller patches.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2. Get the stride for cropping images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3. if small_dim % stride != 0</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	throw error</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4. overlapping := (size / stride) - 1</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5. Initialize patches_list :=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6. for i in range (orig_shape / stride - overlapping):</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	Crop from i*stride:i*stride+size, j*stride:j*stride+size</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 sz="1200">
                <a:solidFill>
                  <a:srgbClr val="B45F06"/>
                </a:solidFill>
                <a:latin typeface="Times New Roman"/>
                <a:ea typeface="Times New Roman"/>
                <a:cs typeface="Times New Roman"/>
                <a:sym typeface="Times New Roman"/>
              </a:rPr>
              <a:t>Normalization:</a:t>
            </a:r>
            <a:endParaRPr b="1" sz="1200">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1. Resize :=  cv2.resize(img, (256,256), cv2.INTER_CUBIC).</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2. Normalization :=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X_std = (X - X.min(axis=0)) / (X.max - X.min).</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X_scaled = X_std * (max - min) + min.</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u="sng">
                <a:solidFill>
                  <a:srgbClr val="B45F06"/>
                </a:solidFill>
                <a:latin typeface="Times New Roman"/>
                <a:ea typeface="Times New Roman"/>
                <a:cs typeface="Times New Roman"/>
                <a:sym typeface="Times New Roman"/>
              </a:rPr>
              <a:t>Training the MultiRes UNet Architecture</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1. Split dataset into train - 1548 images, validation - 36 images and testing - 144 images.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2. Define the MultiRes model.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
        <p:nvSpPr>
          <p:cNvPr id="157" name="Google Shape;157;p28"/>
          <p:cNvSpPr txBox="1"/>
          <p:nvPr/>
        </p:nvSpPr>
        <p:spPr>
          <a:xfrm>
            <a:off x="4665625" y="642950"/>
            <a:ext cx="4417500" cy="409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3. do: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3.1 Tweak hyperparameters: Set learning_rate := 0.0001, batch_size := 8, epochs := 100,  optimizer := Adam, loss := binary cross entropy</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3.2 Train the model</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3.3 Plot graphs and check on validation data.</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while(find the best model)</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4. Save weights for the best model.</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u="sng">
                <a:solidFill>
                  <a:schemeClr val="lt1"/>
                </a:solidFill>
                <a:latin typeface="Times New Roman"/>
                <a:ea typeface="Times New Roman"/>
                <a:cs typeface="Times New Roman"/>
                <a:sym typeface="Times New Roman"/>
              </a:rPr>
              <a:t>Background Subtraction</a:t>
            </a:r>
            <a:endParaRPr b="1" u="sng">
              <a:solidFill>
                <a:schemeClr val="lt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Get contours &amp; draw bounding boxes:</a:t>
            </a:r>
            <a:endParaRPr b="1" sz="1200">
              <a:solidFill>
                <a:schemeClr val="lt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1. Convert rgb to grayscale.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2. contours := cv2.findContours(thresh, cv2.RETR_EXTERNAL, cv2.CHAIN_APPROX_SIMPLE)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3. bounding_box_coordinates := (x,y), (x+w,y), (x,y+h), (x+w,y+h)</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4. </a:t>
            </a:r>
            <a:r>
              <a:rPr lang="en" sz="1200">
                <a:latin typeface="Times New Roman"/>
                <a:ea typeface="Times New Roman"/>
                <a:cs typeface="Times New Roman"/>
                <a:sym typeface="Times New Roman"/>
              </a:rPr>
              <a:t>c</a:t>
            </a:r>
            <a:r>
              <a:rPr lang="en" sz="1200">
                <a:latin typeface="Times New Roman"/>
                <a:ea typeface="Times New Roman"/>
                <a:cs typeface="Times New Roman"/>
                <a:sym typeface="Times New Roman"/>
              </a:rPr>
              <a:t>olor fill with white color.</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5. Remove bg from fg := </a:t>
            </a:r>
            <a:r>
              <a:rPr lang="en" sz="1200">
                <a:solidFill>
                  <a:schemeClr val="dk1"/>
                </a:solidFill>
                <a:latin typeface="Times New Roman"/>
                <a:ea typeface="Times New Roman"/>
                <a:cs typeface="Times New Roman"/>
                <a:sym typeface="Times New Roman"/>
              </a:rPr>
              <a:t>masked_out_new = np.where(masked_out != 0, masked_out, 255)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nvSpPr>
        <p:spPr>
          <a:xfrm>
            <a:off x="6281675" y="56825"/>
            <a:ext cx="2067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B45F06"/>
                </a:solidFill>
                <a:latin typeface="Times New Roman"/>
                <a:ea typeface="Times New Roman"/>
                <a:cs typeface="Times New Roman"/>
                <a:sym typeface="Times New Roman"/>
              </a:rPr>
              <a:t>MODULE DESIGN</a:t>
            </a:r>
            <a:endParaRPr b="1" sz="1600">
              <a:solidFill>
                <a:srgbClr val="B45F06"/>
              </a:solidFill>
              <a:latin typeface="Times New Roman"/>
              <a:ea typeface="Times New Roman"/>
              <a:cs typeface="Times New Roman"/>
              <a:sym typeface="Times New Roman"/>
            </a:endParaRPr>
          </a:p>
        </p:txBody>
      </p:sp>
      <p:sp>
        <p:nvSpPr>
          <p:cNvPr id="163" name="Google Shape;163;p29"/>
          <p:cNvSpPr txBox="1"/>
          <p:nvPr/>
        </p:nvSpPr>
        <p:spPr>
          <a:xfrm>
            <a:off x="3764475" y="495000"/>
            <a:ext cx="5082600" cy="444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MODULE II: ROOF TYPE CLASSIFICATION &amp; BOUNDARY DETECTION</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t/>
            </a:r>
            <a:endParaRPr b="1">
              <a:latin typeface="Times New Roman"/>
              <a:ea typeface="Times New Roman"/>
              <a:cs typeface="Times New Roman"/>
              <a:sym typeface="Times New Roman"/>
            </a:endParaRPr>
          </a:p>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INPUT:</a:t>
            </a:r>
            <a:r>
              <a:rPr b="1" lang="en">
                <a:latin typeface="Times New Roman"/>
                <a:ea typeface="Times New Roman"/>
                <a:cs typeface="Times New Roman"/>
                <a:sym typeface="Times New Roman"/>
              </a:rPr>
              <a:t> </a:t>
            </a:r>
            <a:r>
              <a:rPr lang="en">
                <a:latin typeface="Times New Roman"/>
                <a:ea typeface="Times New Roman"/>
                <a:cs typeface="Times New Roman"/>
                <a:sym typeface="Times New Roman"/>
              </a:rPr>
              <a:t>Extracted rooftops.</a:t>
            </a:r>
            <a:endParaRPr>
              <a:latin typeface="Times New Roman"/>
              <a:ea typeface="Times New Roman"/>
              <a:cs typeface="Times New Roman"/>
              <a:sym typeface="Times New Roman"/>
            </a:endParaRPr>
          </a:p>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OUTPUT:</a:t>
            </a:r>
            <a:r>
              <a:rPr b="1" lang="en">
                <a:latin typeface="Times New Roman"/>
                <a:ea typeface="Times New Roman"/>
                <a:cs typeface="Times New Roman"/>
                <a:sym typeface="Times New Roman"/>
              </a:rPr>
              <a:t> </a:t>
            </a:r>
            <a:r>
              <a:rPr lang="en">
                <a:latin typeface="Times New Roman"/>
                <a:ea typeface="Times New Roman"/>
                <a:cs typeface="Times New Roman"/>
                <a:sym typeface="Times New Roman"/>
              </a:rPr>
              <a:t>Classified roof type with edge detected rooftop.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b="1" sz="12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The first step involves </a:t>
            </a:r>
            <a:r>
              <a:rPr b="1" lang="en" sz="1300">
                <a:latin typeface="Times New Roman"/>
                <a:ea typeface="Times New Roman"/>
                <a:cs typeface="Times New Roman"/>
                <a:sym typeface="Times New Roman"/>
              </a:rPr>
              <a:t>manually labeling</a:t>
            </a:r>
            <a:r>
              <a:rPr lang="en" sz="1300">
                <a:latin typeface="Times New Roman"/>
                <a:ea typeface="Times New Roman"/>
                <a:cs typeface="Times New Roman"/>
                <a:sym typeface="Times New Roman"/>
              </a:rPr>
              <a:t> the rooftops into 4 different classes - Flat, Gable, Complex, Hip. </a:t>
            </a:r>
            <a:endParaRPr sz="1300">
              <a:latin typeface="Times New Roman"/>
              <a:ea typeface="Times New Roman"/>
              <a:cs typeface="Times New Roman"/>
              <a:sym typeface="Times New Roman"/>
            </a:endParaRPr>
          </a:p>
          <a:p>
            <a:pPr indent="0" lvl="0" marL="457200" rtl="0" algn="l">
              <a:spcBef>
                <a:spcPts val="0"/>
              </a:spcBef>
              <a:spcAft>
                <a:spcPts val="0"/>
              </a:spcAft>
              <a:buNone/>
            </a:pPr>
            <a:r>
              <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This is followed by </a:t>
            </a:r>
            <a:r>
              <a:rPr b="1" lang="en" sz="1300">
                <a:latin typeface="Times New Roman"/>
                <a:ea typeface="Times New Roman"/>
                <a:cs typeface="Times New Roman"/>
                <a:sym typeface="Times New Roman"/>
              </a:rPr>
              <a:t>data augmentation</a:t>
            </a:r>
            <a:r>
              <a:rPr lang="en" sz="1300">
                <a:latin typeface="Times New Roman"/>
                <a:ea typeface="Times New Roman"/>
                <a:cs typeface="Times New Roman"/>
                <a:sym typeface="Times New Roman"/>
              </a:rPr>
              <a:t> with rotation, flipping </a:t>
            </a:r>
            <a:r>
              <a:rPr lang="en" sz="1300">
                <a:latin typeface="Times New Roman"/>
                <a:ea typeface="Times New Roman"/>
                <a:cs typeface="Times New Roman"/>
                <a:sym typeface="Times New Roman"/>
              </a:rPr>
              <a:t>and</a:t>
            </a:r>
            <a:r>
              <a:rPr lang="en" sz="1300">
                <a:latin typeface="Times New Roman"/>
                <a:ea typeface="Times New Roman"/>
                <a:cs typeface="Times New Roman"/>
                <a:sym typeface="Times New Roman"/>
              </a:rPr>
              <a:t> shifting as </a:t>
            </a:r>
            <a:r>
              <a:rPr lang="en" sz="1300">
                <a:latin typeface="Times New Roman"/>
                <a:ea typeface="Times New Roman"/>
                <a:cs typeface="Times New Roman"/>
                <a:sym typeface="Times New Roman"/>
              </a:rPr>
              <a:t>transformations</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p>
            <a:pPr indent="0" lvl="0" marL="0" rtl="0" algn="l">
              <a:spcBef>
                <a:spcPts val="0"/>
              </a:spcBef>
              <a:spcAft>
                <a:spcPts val="0"/>
              </a:spcAft>
              <a:buNone/>
            </a:pP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Following this, we try 3 different models - customized CNN, ResNet50, EfficientNetB4 and perform majority voting</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Input: </a:t>
            </a:r>
            <a:r>
              <a:rPr lang="en" sz="1300">
                <a:latin typeface="Times New Roman"/>
                <a:ea typeface="Times New Roman"/>
                <a:cs typeface="Times New Roman"/>
                <a:sym typeface="Times New Roman"/>
              </a:rPr>
              <a:t>Rooftops with labels.</a:t>
            </a:r>
            <a:endParaRPr sz="1300">
              <a:latin typeface="Times New Roman"/>
              <a:ea typeface="Times New Roman"/>
              <a:cs typeface="Times New Roman"/>
              <a:sym typeface="Times New Roman"/>
            </a:endParaRPr>
          </a:p>
          <a:p>
            <a:pPr indent="0" lvl="0" marL="457200" rtl="0" algn="l">
              <a:spcBef>
                <a:spcPts val="0"/>
              </a:spcBef>
              <a:spcAft>
                <a:spcPts val="0"/>
              </a:spcAft>
              <a:buNone/>
            </a:pPr>
            <a:r>
              <a:rPr b="1" lang="en" sz="1300">
                <a:latin typeface="Times New Roman"/>
                <a:ea typeface="Times New Roman"/>
                <a:cs typeface="Times New Roman"/>
                <a:sym typeface="Times New Roman"/>
              </a:rPr>
              <a:t>Output: </a:t>
            </a:r>
            <a:r>
              <a:rPr lang="en" sz="1300">
                <a:latin typeface="Times New Roman"/>
                <a:ea typeface="Times New Roman"/>
                <a:cs typeface="Times New Roman"/>
                <a:sym typeface="Times New Roman"/>
              </a:rPr>
              <a:t>Classified rooftop type.</a:t>
            </a:r>
            <a:endParaRPr sz="1300">
              <a:latin typeface="Times New Roman"/>
              <a:ea typeface="Times New Roman"/>
              <a:cs typeface="Times New Roman"/>
              <a:sym typeface="Times New Roman"/>
            </a:endParaRPr>
          </a:p>
          <a:p>
            <a:pPr indent="0" lvl="0" marL="457200" rtl="0" algn="l">
              <a:spcBef>
                <a:spcPts val="0"/>
              </a:spcBef>
              <a:spcAft>
                <a:spcPts val="0"/>
              </a:spcAft>
              <a:buNone/>
            </a:pPr>
            <a:r>
              <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The final step involves </a:t>
            </a:r>
            <a:r>
              <a:rPr b="1" lang="en" sz="1300">
                <a:latin typeface="Times New Roman"/>
                <a:ea typeface="Times New Roman"/>
                <a:cs typeface="Times New Roman"/>
                <a:sym typeface="Times New Roman"/>
              </a:rPr>
              <a:t>boundary detection </a:t>
            </a:r>
            <a:r>
              <a:rPr lang="en" sz="1300">
                <a:latin typeface="Times New Roman"/>
                <a:ea typeface="Times New Roman"/>
                <a:cs typeface="Times New Roman"/>
                <a:sym typeface="Times New Roman"/>
              </a:rPr>
              <a:t>performed by contrast normalization, FHH and applying Median and Gaussian blur.</a:t>
            </a:r>
            <a:endParaRPr sz="1300">
              <a:latin typeface="Times New Roman"/>
              <a:ea typeface="Times New Roman"/>
              <a:cs typeface="Times New Roman"/>
              <a:sym typeface="Times New Roman"/>
            </a:endParaRPr>
          </a:p>
          <a:p>
            <a:pPr indent="0" lvl="0" marL="0" rtl="0" algn="l">
              <a:spcBef>
                <a:spcPts val="0"/>
              </a:spcBef>
              <a:spcAft>
                <a:spcPts val="0"/>
              </a:spcAft>
              <a:buNone/>
            </a:pPr>
            <a:r>
              <a:rPr b="1" lang="en" sz="1300">
                <a:latin typeface="Times New Roman"/>
                <a:ea typeface="Times New Roman"/>
                <a:cs typeface="Times New Roman"/>
                <a:sym typeface="Times New Roman"/>
              </a:rPr>
              <a:t>	Input: </a:t>
            </a:r>
            <a:r>
              <a:rPr lang="en" sz="1300">
                <a:solidFill>
                  <a:schemeClr val="dk1"/>
                </a:solidFill>
                <a:latin typeface="Times New Roman"/>
                <a:ea typeface="Times New Roman"/>
                <a:cs typeface="Times New Roman"/>
                <a:sym typeface="Times New Roman"/>
              </a:rPr>
              <a:t>Classified rooftop type.</a:t>
            </a:r>
            <a:endParaRPr sz="1300">
              <a:latin typeface="Times New Roman"/>
              <a:ea typeface="Times New Roman"/>
              <a:cs typeface="Times New Roman"/>
              <a:sym typeface="Times New Roman"/>
            </a:endParaRPr>
          </a:p>
          <a:p>
            <a:pPr indent="0" lvl="0" marL="0" rtl="0" algn="l">
              <a:spcBef>
                <a:spcPts val="0"/>
              </a:spcBef>
              <a:spcAft>
                <a:spcPts val="0"/>
              </a:spcAft>
              <a:buNone/>
            </a:pPr>
            <a:r>
              <a:rPr lang="en" sz="1300">
                <a:latin typeface="Times New Roman"/>
                <a:ea typeface="Times New Roman"/>
                <a:cs typeface="Times New Roman"/>
                <a:sym typeface="Times New Roman"/>
              </a:rPr>
              <a:t>	</a:t>
            </a:r>
            <a:r>
              <a:rPr b="1" lang="en" sz="1300">
                <a:latin typeface="Times New Roman"/>
                <a:ea typeface="Times New Roman"/>
                <a:cs typeface="Times New Roman"/>
                <a:sym typeface="Times New Roman"/>
              </a:rPr>
              <a:t>Output: </a:t>
            </a:r>
            <a:r>
              <a:rPr lang="en" sz="1300">
                <a:latin typeface="Times New Roman"/>
                <a:ea typeface="Times New Roman"/>
                <a:cs typeface="Times New Roman"/>
                <a:sym typeface="Times New Roman"/>
              </a:rPr>
              <a:t>Boundary detected rooftops.</a:t>
            </a:r>
            <a:endParaRPr sz="1300">
              <a:latin typeface="Times New Roman"/>
              <a:ea typeface="Times New Roman"/>
              <a:cs typeface="Times New Roman"/>
              <a:sym typeface="Times New Roman"/>
            </a:endParaRPr>
          </a:p>
        </p:txBody>
      </p:sp>
      <p:pic>
        <p:nvPicPr>
          <p:cNvPr id="164" name="Google Shape;164;p29"/>
          <p:cNvPicPr preferRelativeResize="0"/>
          <p:nvPr/>
        </p:nvPicPr>
        <p:blipFill>
          <a:blip r:embed="rId3">
            <a:alphaModFix/>
          </a:blip>
          <a:stretch>
            <a:fillRect/>
          </a:stretch>
        </p:blipFill>
        <p:spPr>
          <a:xfrm>
            <a:off x="152400" y="152400"/>
            <a:ext cx="3157850" cy="483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nvSpPr>
        <p:spPr>
          <a:xfrm>
            <a:off x="364900" y="165075"/>
            <a:ext cx="149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PSEUDO-CODE</a:t>
            </a:r>
            <a:endParaRPr b="1">
              <a:solidFill>
                <a:srgbClr val="B45F06"/>
              </a:solidFill>
              <a:latin typeface="Times New Roman"/>
              <a:ea typeface="Times New Roman"/>
              <a:cs typeface="Times New Roman"/>
              <a:sym typeface="Times New Roman"/>
            </a:endParaRPr>
          </a:p>
        </p:txBody>
      </p:sp>
      <p:sp>
        <p:nvSpPr>
          <p:cNvPr id="170" name="Google Shape;170;p30"/>
          <p:cNvSpPr txBox="1"/>
          <p:nvPr/>
        </p:nvSpPr>
        <p:spPr>
          <a:xfrm>
            <a:off x="364900" y="565275"/>
            <a:ext cx="4057500" cy="430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Data Augmentation</a:t>
            </a:r>
            <a:endParaRPr>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1. Rotation - Randomly generate an angle (theta) and rotate the image by (theta) degrees clockwise and anticlockwise. ImageDataGenerator(rotation_range = angle theta).</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2. Shifting - ImageDataGenerator(width_shift_range = 0.10)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3. Flipping - ImageDataGenerator(horizontal_flip = True)</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Comparison of different models</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1. Split dataset into train - 80%, validation - 10% and testing- 10%.</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2. Define a customized CNN model</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3. Train:</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     3.1 Tweak hyperparameters.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     3.2 Plot classification report, confusion matrix</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4. Use pre-trained ResNet50 and EfficientNetB4.</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5. Fine tune.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6. Repeat step 3 for both the models.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7. For an unseen image: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     7.1 Get predictions from all 3 models.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7.2 Perform majority voting - the class that gets the maximum votes.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
        <p:nvSpPr>
          <p:cNvPr id="171" name="Google Shape;171;p30"/>
          <p:cNvSpPr txBox="1"/>
          <p:nvPr/>
        </p:nvSpPr>
        <p:spPr>
          <a:xfrm>
            <a:off x="4665625" y="642950"/>
            <a:ext cx="4309500" cy="335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chemeClr val="lt1"/>
                </a:solidFill>
                <a:latin typeface="Times New Roman"/>
                <a:ea typeface="Times New Roman"/>
                <a:cs typeface="Times New Roman"/>
                <a:sym typeface="Times New Roman"/>
              </a:rPr>
              <a:t>Boundary Detection</a:t>
            </a:r>
            <a:endParaRPr b="1" u="sng">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1. </a:t>
            </a:r>
            <a:r>
              <a:rPr b="1" lang="en" sz="1200">
                <a:solidFill>
                  <a:schemeClr val="dk1"/>
                </a:solidFill>
                <a:latin typeface="Times New Roman"/>
                <a:ea typeface="Times New Roman"/>
                <a:cs typeface="Times New Roman"/>
                <a:sym typeface="Times New Roman"/>
              </a:rPr>
              <a:t>White patching</a:t>
            </a:r>
            <a:r>
              <a:rPr lang="en" sz="1200">
                <a:solidFill>
                  <a:schemeClr val="dk1"/>
                </a:solidFill>
                <a:latin typeface="Times New Roman"/>
                <a:ea typeface="Times New Roman"/>
                <a:cs typeface="Times New Roman"/>
                <a:sym typeface="Times New Roman"/>
              </a:rPr>
              <a:t> - Set a percentile score and remove haze from image. white_patch := img_as_ubyte((image*1.0 /                                np.percentile(image,percentile, axis=(0, 1))).clip(0, 1))</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2. </a:t>
            </a:r>
            <a:r>
              <a:rPr b="1" lang="en" sz="1200">
                <a:solidFill>
                  <a:schemeClr val="dk1"/>
                </a:solidFill>
                <a:latin typeface="Times New Roman"/>
                <a:ea typeface="Times New Roman"/>
                <a:cs typeface="Times New Roman"/>
                <a:sym typeface="Times New Roman"/>
              </a:rPr>
              <a:t>FHH - </a:t>
            </a:r>
            <a:r>
              <a:rPr lang="en" sz="1200">
                <a:solidFill>
                  <a:schemeClr val="dk1"/>
                </a:solidFill>
                <a:latin typeface="Times New Roman"/>
                <a:ea typeface="Times New Roman"/>
                <a:cs typeface="Times New Roman"/>
                <a:sym typeface="Times New Roman"/>
              </a:rPr>
              <a:t>For each pixel, apply the following formula where g</a:t>
            </a:r>
            <a:r>
              <a:rPr baseline="-25000" lang="en" sz="1200">
                <a:solidFill>
                  <a:schemeClr val="dk1"/>
                </a:solidFill>
                <a:latin typeface="Times New Roman"/>
                <a:ea typeface="Times New Roman"/>
                <a:cs typeface="Times New Roman"/>
                <a:sym typeface="Times New Roman"/>
              </a:rPr>
              <a:t>max</a:t>
            </a:r>
            <a:r>
              <a:rPr lang="en" sz="1200">
                <a:solidFill>
                  <a:schemeClr val="dk1"/>
                </a:solidFill>
                <a:latin typeface="Times New Roman"/>
                <a:ea typeface="Times New Roman"/>
                <a:cs typeface="Times New Roman"/>
                <a:sym typeface="Times New Roman"/>
              </a:rPr>
              <a:t>, g</a:t>
            </a:r>
            <a:r>
              <a:rPr baseline="-25000" lang="en" sz="1200">
                <a:solidFill>
                  <a:schemeClr val="dk1"/>
                </a:solidFill>
                <a:latin typeface="Times New Roman"/>
                <a:ea typeface="Times New Roman"/>
                <a:cs typeface="Times New Roman"/>
                <a:sym typeface="Times New Roman"/>
              </a:rPr>
              <a:t>min</a:t>
            </a:r>
            <a:r>
              <a:rPr lang="en" sz="1200">
                <a:solidFill>
                  <a:schemeClr val="dk1"/>
                </a:solidFill>
                <a:latin typeface="Times New Roman"/>
                <a:ea typeface="Times New Roman"/>
                <a:cs typeface="Times New Roman"/>
                <a:sym typeface="Times New Roman"/>
              </a:rPr>
              <a:t> represent the maximum and minimum intensities.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3. </a:t>
            </a:r>
            <a:r>
              <a:rPr b="1" lang="en" sz="1200">
                <a:solidFill>
                  <a:schemeClr val="dk1"/>
                </a:solidFill>
                <a:latin typeface="Times New Roman"/>
                <a:ea typeface="Times New Roman"/>
                <a:cs typeface="Times New Roman"/>
                <a:sym typeface="Times New Roman"/>
              </a:rPr>
              <a:t>Gaussian Blur - </a:t>
            </a:r>
            <a:r>
              <a:rPr lang="en" sz="1200">
                <a:solidFill>
                  <a:schemeClr val="dk1"/>
                </a:solidFill>
                <a:latin typeface="Times New Roman"/>
                <a:ea typeface="Times New Roman"/>
                <a:cs typeface="Times New Roman"/>
                <a:sym typeface="Times New Roman"/>
              </a:rPr>
              <a:t>Try for different kernel size and 𝞼.</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172" name="Google Shape;172;p30"/>
          <p:cNvPicPr preferRelativeResize="0"/>
          <p:nvPr/>
        </p:nvPicPr>
        <p:blipFill>
          <a:blip r:embed="rId3">
            <a:alphaModFix/>
          </a:blip>
          <a:stretch>
            <a:fillRect/>
          </a:stretch>
        </p:blipFill>
        <p:spPr>
          <a:xfrm>
            <a:off x="6043100" y="2334250"/>
            <a:ext cx="1871975" cy="1015175"/>
          </a:xfrm>
          <a:prstGeom prst="rect">
            <a:avLst/>
          </a:prstGeom>
          <a:noFill/>
          <a:ln>
            <a:noFill/>
          </a:ln>
        </p:spPr>
      </p:pic>
      <p:pic>
        <p:nvPicPr>
          <p:cNvPr id="173" name="Google Shape;173;p30"/>
          <p:cNvPicPr preferRelativeResize="0"/>
          <p:nvPr/>
        </p:nvPicPr>
        <p:blipFill>
          <a:blip r:embed="rId4">
            <a:alphaModFix/>
          </a:blip>
          <a:stretch>
            <a:fillRect/>
          </a:stretch>
        </p:blipFill>
        <p:spPr>
          <a:xfrm>
            <a:off x="5549850" y="3859900"/>
            <a:ext cx="2858475" cy="1015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nvSpPr>
        <p:spPr>
          <a:xfrm>
            <a:off x="338825" y="161100"/>
            <a:ext cx="2067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B45F06"/>
                </a:solidFill>
                <a:latin typeface="Times New Roman"/>
                <a:ea typeface="Times New Roman"/>
                <a:cs typeface="Times New Roman"/>
                <a:sym typeface="Times New Roman"/>
              </a:rPr>
              <a:t>MODULE DESIGN</a:t>
            </a:r>
            <a:endParaRPr b="1" sz="1600">
              <a:solidFill>
                <a:srgbClr val="B45F06"/>
              </a:solidFill>
              <a:latin typeface="Times New Roman"/>
              <a:ea typeface="Times New Roman"/>
              <a:cs typeface="Times New Roman"/>
              <a:sym typeface="Times New Roman"/>
            </a:endParaRPr>
          </a:p>
        </p:txBody>
      </p:sp>
      <p:sp>
        <p:nvSpPr>
          <p:cNvPr id="179" name="Google Shape;179;p31"/>
          <p:cNvSpPr txBox="1"/>
          <p:nvPr/>
        </p:nvSpPr>
        <p:spPr>
          <a:xfrm>
            <a:off x="278175" y="542475"/>
            <a:ext cx="5082600" cy="405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MODULE III: PV MODULE FITTING</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t/>
            </a:r>
            <a:endParaRPr b="1">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a:solidFill>
                  <a:srgbClr val="B45F06"/>
                </a:solidFill>
                <a:latin typeface="Times New Roman"/>
                <a:ea typeface="Times New Roman"/>
                <a:cs typeface="Times New Roman"/>
                <a:sym typeface="Times New Roman"/>
              </a:rPr>
              <a:t>INPUT:</a:t>
            </a:r>
            <a:r>
              <a:rPr b="1" lang="en">
                <a:solidFill>
                  <a:schemeClr val="dk1"/>
                </a:solidFill>
                <a:latin typeface="Times New Roman"/>
                <a:ea typeface="Times New Roman"/>
                <a:cs typeface="Times New Roman"/>
                <a:sym typeface="Times New Roman"/>
              </a:rPr>
              <a:t> </a:t>
            </a:r>
            <a:r>
              <a:rPr lang="en">
                <a:solidFill>
                  <a:schemeClr val="dk1"/>
                </a:solidFill>
                <a:latin typeface="Times New Roman"/>
                <a:ea typeface="Times New Roman"/>
                <a:cs typeface="Times New Roman"/>
                <a:sym typeface="Times New Roman"/>
              </a:rPr>
              <a:t>Classified roof type with edge detected rooftop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OUTPUT:</a:t>
            </a:r>
            <a:r>
              <a:rPr b="1" lang="en">
                <a:solidFill>
                  <a:schemeClr val="dk1"/>
                </a:solidFill>
                <a:latin typeface="Times New Roman"/>
                <a:ea typeface="Times New Roman"/>
                <a:cs typeface="Times New Roman"/>
                <a:sym typeface="Times New Roman"/>
              </a:rPr>
              <a:t> </a:t>
            </a:r>
            <a:r>
              <a:rPr lang="en">
                <a:solidFill>
                  <a:schemeClr val="dk1"/>
                </a:solidFill>
                <a:latin typeface="Times New Roman"/>
                <a:ea typeface="Times New Roman"/>
                <a:cs typeface="Times New Roman"/>
                <a:sym typeface="Times New Roman"/>
              </a:rPr>
              <a:t>Classified</a:t>
            </a:r>
            <a:r>
              <a:rPr b="1" lang="en">
                <a:solidFill>
                  <a:schemeClr val="dk1"/>
                </a:solidFill>
                <a:latin typeface="Times New Roman"/>
                <a:ea typeface="Times New Roman"/>
                <a:cs typeface="Times New Roman"/>
                <a:sym typeface="Times New Roman"/>
              </a:rPr>
              <a:t> </a:t>
            </a:r>
            <a:r>
              <a:rPr lang="en">
                <a:solidFill>
                  <a:schemeClr val="dk1"/>
                </a:solidFill>
                <a:latin typeface="Times New Roman"/>
                <a:ea typeface="Times New Roman"/>
                <a:cs typeface="Times New Roman"/>
                <a:sym typeface="Times New Roman"/>
              </a:rPr>
              <a:t>roof type with guesstimated no of panels.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boundary detected rooftops are superimposed with rectangular PV module shape.</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Based on the type of roof:</a:t>
            </a:r>
            <a:endParaRPr sz="1200">
              <a:solidFill>
                <a:schemeClr val="dk1"/>
              </a:solidFill>
              <a:latin typeface="Times New Roman"/>
              <a:ea typeface="Times New Roman"/>
              <a:cs typeface="Times New Roman"/>
              <a:sym typeface="Times New Roman"/>
            </a:endParaRPr>
          </a:p>
          <a:p>
            <a:pPr indent="-304800" lvl="0" marL="914400" rtl="0" algn="l">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If the type of the roof is flat, we get user input(solar tilt angle and row separation value) and perform maximum fitting algorithm on landscape and portrait mode.</a:t>
            </a:r>
            <a:endParaRPr sz="1200">
              <a:solidFill>
                <a:schemeClr val="dk1"/>
              </a:solidFill>
              <a:latin typeface="Times New Roman"/>
              <a:ea typeface="Times New Roman"/>
              <a:cs typeface="Times New Roman"/>
              <a:sym typeface="Times New Roman"/>
            </a:endParaRPr>
          </a:p>
          <a:p>
            <a:pPr indent="-304800" lvl="0"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If the type of the roof is slope, we perform maximum fitting algorithm on landscape mode.</a:t>
            </a:r>
            <a:endParaRPr sz="12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best fit alignment is chosen and the guesstimated no of PV panels are specified.</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p:txBody>
      </p:sp>
      <p:pic>
        <p:nvPicPr>
          <p:cNvPr id="180" name="Google Shape;180;p31"/>
          <p:cNvPicPr preferRelativeResize="0"/>
          <p:nvPr/>
        </p:nvPicPr>
        <p:blipFill>
          <a:blip r:embed="rId3">
            <a:alphaModFix/>
          </a:blip>
          <a:stretch>
            <a:fillRect/>
          </a:stretch>
        </p:blipFill>
        <p:spPr>
          <a:xfrm>
            <a:off x="5513175" y="152400"/>
            <a:ext cx="2992725" cy="4838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nvSpPr>
        <p:spPr>
          <a:xfrm>
            <a:off x="1790875" y="14145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INTRODUCTION</a:t>
            </a:r>
            <a:endParaRPr b="1" sz="1600">
              <a:solidFill>
                <a:srgbClr val="B45F06"/>
              </a:solidFill>
              <a:latin typeface="Times New Roman"/>
              <a:ea typeface="Times New Roman"/>
              <a:cs typeface="Times New Roman"/>
              <a:sym typeface="Times New Roman"/>
            </a:endParaRPr>
          </a:p>
        </p:txBody>
      </p:sp>
      <p:sp>
        <p:nvSpPr>
          <p:cNvPr id="71" name="Google Shape;71;p14"/>
          <p:cNvSpPr txBox="1"/>
          <p:nvPr/>
        </p:nvSpPr>
        <p:spPr>
          <a:xfrm>
            <a:off x="379800" y="572550"/>
            <a:ext cx="8384400" cy="45270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Climate change has become a global concern and harnessing renewable resources is the way to construct a sustainable environment. </a:t>
            </a:r>
            <a:r>
              <a:rPr lang="en" sz="1300">
                <a:solidFill>
                  <a:schemeClr val="dk1"/>
                </a:solidFill>
                <a:highlight>
                  <a:srgbClr val="FFFFFF"/>
                </a:highlight>
                <a:latin typeface="Times New Roman"/>
                <a:ea typeface="Times New Roman"/>
                <a:cs typeface="Times New Roman"/>
                <a:sym typeface="Times New Roman"/>
              </a:rPr>
              <a:t>Potential tapping of solar power for generating electricity has gained enormous popularity and people are increasingly gravitating toward the PV revolution.</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highlight>
                  <a:srgbClr val="FFFFFF"/>
                </a:highlight>
                <a:latin typeface="Times New Roman"/>
                <a:ea typeface="Times New Roman"/>
                <a:cs typeface="Times New Roman"/>
                <a:sym typeface="Times New Roman"/>
              </a:rPr>
              <a:t>However, traditional approaches, such as online assessment of rooftops are time-consuming and expensive. By automating the process of building roof extraction for PV panel placement, a lot of money and time can be saved.</a:t>
            </a:r>
            <a:endParaRPr sz="1300">
              <a:solidFill>
                <a:schemeClr val="dk1"/>
              </a:solidFill>
              <a:highlight>
                <a:srgbClr val="FFFFFF"/>
              </a:highlight>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highlight>
                  <a:srgbClr val="FFFFFF"/>
                </a:highlight>
                <a:latin typeface="Times New Roman"/>
                <a:ea typeface="Times New Roman"/>
                <a:cs typeface="Times New Roman"/>
                <a:sym typeface="Times New Roman"/>
              </a:rPr>
              <a:t>We propose a 3-step mechanism as a solution to address this. We use the AIRS dataset that provides a wide coverage of aerial imagery of Christchurch with 7.5 cm resolution . The training dataset contains 857 images and corresponding roof labels with 94 images in validation and 96 images in testing set.</a:t>
            </a:r>
            <a:endParaRPr sz="1300">
              <a:solidFill>
                <a:schemeClr val="dk1"/>
              </a:solidFill>
              <a:highlight>
                <a:srgbClr val="FFFFFF"/>
              </a:highlight>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highlight>
                  <a:srgbClr val="FFFFFF"/>
                </a:highlight>
                <a:latin typeface="Times New Roman"/>
                <a:ea typeface="Times New Roman"/>
                <a:cs typeface="Times New Roman"/>
                <a:sym typeface="Times New Roman"/>
              </a:rPr>
              <a:t>Building segmentation is widely utilized in urban planning, topography mapping, disaster assessment, analyzing geographical land occupation.</a:t>
            </a:r>
            <a:endParaRPr sz="1300">
              <a:solidFill>
                <a:schemeClr val="dk1"/>
              </a:solidFill>
              <a:highlight>
                <a:srgbClr val="FFFFFF"/>
              </a:highlight>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highlight>
                  <a:srgbClr val="FFFFFF"/>
                </a:highlight>
                <a:latin typeface="Times New Roman"/>
                <a:ea typeface="Times New Roman"/>
                <a:cs typeface="Times New Roman"/>
                <a:sym typeface="Times New Roman"/>
              </a:rPr>
              <a:t>The first stage is building detection from aerial satellite images. </a:t>
            </a:r>
            <a:r>
              <a:rPr lang="en" sz="1300">
                <a:solidFill>
                  <a:schemeClr val="dk1"/>
                </a:solidFill>
                <a:latin typeface="Times New Roman"/>
                <a:ea typeface="Times New Roman"/>
                <a:cs typeface="Times New Roman"/>
                <a:sym typeface="Times New Roman"/>
              </a:rPr>
              <a:t>We propose a deep learning framework called MultiRes UNet, with ResPath skip connections between the encoder and decoder structure. Better the segmentation of buildings, maximum is the solar potential of each of the rooftop areas. </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This is followed by rooftop classification from the ex</a:t>
            </a:r>
            <a:r>
              <a:rPr lang="en" sz="1300">
                <a:solidFill>
                  <a:schemeClr val="dk1"/>
                </a:solidFill>
                <a:latin typeface="Times New Roman"/>
                <a:ea typeface="Times New Roman"/>
                <a:cs typeface="Times New Roman"/>
                <a:sym typeface="Times New Roman"/>
              </a:rPr>
              <a:t>tracted</a:t>
            </a:r>
            <a:r>
              <a:rPr lang="en" sz="1300">
                <a:solidFill>
                  <a:schemeClr val="dk1"/>
                </a:solidFill>
                <a:latin typeface="Times New Roman"/>
                <a:ea typeface="Times New Roman"/>
                <a:cs typeface="Times New Roman"/>
                <a:sym typeface="Times New Roman"/>
              </a:rPr>
              <a:t> buildings with </a:t>
            </a:r>
            <a:r>
              <a:rPr lang="en" sz="1300">
                <a:solidFill>
                  <a:schemeClr val="dk1"/>
                </a:solidFill>
                <a:latin typeface="Times New Roman"/>
                <a:ea typeface="Times New Roman"/>
                <a:cs typeface="Times New Roman"/>
                <a:sym typeface="Times New Roman"/>
              </a:rPr>
              <a:t>different</a:t>
            </a:r>
            <a:r>
              <a:rPr lang="en" sz="1300">
                <a:solidFill>
                  <a:schemeClr val="dk1"/>
                </a:solidFill>
                <a:latin typeface="Times New Roman"/>
                <a:ea typeface="Times New Roman"/>
                <a:cs typeface="Times New Roman"/>
                <a:sym typeface="Times New Roman"/>
              </a:rPr>
              <a:t> SOTA models as roof classification is used in new building design, retrofitting existing roofs, and efficient solar integration on building rooftops.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Finally, based on the type of roofs, we determine the maximum number of PV panels by applying a maximum fitting approach. </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2"/>
          <p:cNvSpPr txBox="1"/>
          <p:nvPr/>
        </p:nvSpPr>
        <p:spPr>
          <a:xfrm>
            <a:off x="364900" y="165075"/>
            <a:ext cx="149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B45F06"/>
                </a:solidFill>
                <a:latin typeface="Times New Roman"/>
                <a:ea typeface="Times New Roman"/>
                <a:cs typeface="Times New Roman"/>
                <a:sym typeface="Times New Roman"/>
              </a:rPr>
              <a:t>PSEUDO-CODE</a:t>
            </a:r>
            <a:endParaRPr b="1">
              <a:solidFill>
                <a:srgbClr val="B45F06"/>
              </a:solidFill>
              <a:latin typeface="Times New Roman"/>
              <a:ea typeface="Times New Roman"/>
              <a:cs typeface="Times New Roman"/>
              <a:sym typeface="Times New Roman"/>
            </a:endParaRPr>
          </a:p>
        </p:txBody>
      </p:sp>
      <p:sp>
        <p:nvSpPr>
          <p:cNvPr id="186" name="Google Shape;186;p32"/>
          <p:cNvSpPr txBox="1"/>
          <p:nvPr/>
        </p:nvSpPr>
        <p:spPr>
          <a:xfrm>
            <a:off x="660275" y="938875"/>
            <a:ext cx="7124400" cy="224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B45F06"/>
                </a:solidFill>
                <a:latin typeface="Times New Roman"/>
                <a:ea typeface="Times New Roman"/>
                <a:cs typeface="Times New Roman"/>
                <a:sym typeface="Times New Roman"/>
              </a:rPr>
              <a:t>Calculating the PV panels</a:t>
            </a:r>
            <a:endParaRPr b="1" u="sng">
              <a:solidFill>
                <a:srgbClr val="B45F06"/>
              </a:solidFill>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1. Define the input settings (PV size &amp; tilt)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2.  Create a rectangular module grid according to the settings specified for flat and pitched roofs.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3. Buffer_distance_from_edge = 10cm</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3. if flat: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    	Shift the module grid with specified row distance in both x and y directions.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    else:</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Shift the module grid with 0 row distance in both x and y directions.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4.  For every new position of the grid, count the number of modules within the roof shape minus buffer_distance_from_edge.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5. Find position with most modules being fitted.</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nvSpPr>
        <p:spPr>
          <a:xfrm>
            <a:off x="3084350" y="117650"/>
            <a:ext cx="238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IMPLEMENTATION</a:t>
            </a:r>
            <a:endParaRPr b="1" sz="1600">
              <a:solidFill>
                <a:srgbClr val="B45F06"/>
              </a:solidFill>
              <a:latin typeface="Times New Roman"/>
              <a:ea typeface="Times New Roman"/>
              <a:cs typeface="Times New Roman"/>
              <a:sym typeface="Times New Roman"/>
            </a:endParaRPr>
          </a:p>
        </p:txBody>
      </p:sp>
      <p:sp>
        <p:nvSpPr>
          <p:cNvPr id="192" name="Google Shape;192;p33"/>
          <p:cNvSpPr txBox="1"/>
          <p:nvPr/>
        </p:nvSpPr>
        <p:spPr>
          <a:xfrm>
            <a:off x="762150" y="614975"/>
            <a:ext cx="7619700" cy="378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350">
                <a:solidFill>
                  <a:srgbClr val="B45F06"/>
                </a:solidFill>
                <a:highlight>
                  <a:schemeClr val="lt1"/>
                </a:highlight>
                <a:latin typeface="Times New Roman"/>
                <a:ea typeface="Times New Roman"/>
                <a:cs typeface="Times New Roman"/>
                <a:sym typeface="Times New Roman"/>
              </a:rPr>
              <a:t>MODULE 1: BUILDING DETECTION</a:t>
            </a:r>
            <a:endParaRPr b="1" sz="1350">
              <a:solidFill>
                <a:srgbClr val="B45F06"/>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b="1" sz="1350">
              <a:solidFill>
                <a:schemeClr val="dk1"/>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350">
                <a:solidFill>
                  <a:schemeClr val="dk1"/>
                </a:solidFill>
                <a:highlight>
                  <a:schemeClr val="lt1"/>
                </a:highlight>
                <a:latin typeface="Times New Roman"/>
                <a:ea typeface="Times New Roman"/>
                <a:cs typeface="Times New Roman"/>
                <a:sym typeface="Times New Roman"/>
              </a:rPr>
              <a:t>The dataset used here is AIRS dataset that covers almost the full area of Christchurch in New Zealand and provides a wide coverage of aerial imagery </a:t>
            </a:r>
            <a:r>
              <a:rPr lang="en">
                <a:solidFill>
                  <a:schemeClr val="dk1"/>
                </a:solidFill>
                <a:latin typeface="Times New Roman"/>
                <a:ea typeface="Times New Roman"/>
                <a:cs typeface="Times New Roman"/>
                <a:sym typeface="Times New Roman"/>
              </a:rPr>
              <a:t>with 857 aerial images in training set and 90 each in testing and validation set with original spatial dimensions of 10000 </a:t>
            </a:r>
            <a:r>
              <a:rPr lang="en" sz="800">
                <a:solidFill>
                  <a:schemeClr val="dk1"/>
                </a:solidFill>
                <a:latin typeface="Times New Roman"/>
                <a:ea typeface="Times New Roman"/>
                <a:cs typeface="Times New Roman"/>
                <a:sym typeface="Times New Roman"/>
              </a:rPr>
              <a:t>╳ </a:t>
            </a:r>
            <a:r>
              <a:rPr lang="en">
                <a:solidFill>
                  <a:schemeClr val="dk1"/>
                </a:solidFill>
                <a:latin typeface="Times New Roman"/>
                <a:ea typeface="Times New Roman"/>
                <a:cs typeface="Times New Roman"/>
                <a:sym typeface="Times New Roman"/>
              </a:rPr>
              <a:t>10000 and spatial resolution of 7.5 cm</a:t>
            </a:r>
            <a:r>
              <a:rPr lang="en" sz="1350">
                <a:solidFill>
                  <a:schemeClr val="dk1"/>
                </a:solidFill>
                <a:highlight>
                  <a:schemeClr val="lt1"/>
                </a:highlight>
                <a:latin typeface="Times New Roman"/>
                <a:ea typeface="Times New Roman"/>
                <a:cs typeface="Times New Roman"/>
                <a:sym typeface="Times New Roman"/>
              </a:rPr>
              <a:t>. The dataset has aerial satellite images along with the corresponding mask images.</a:t>
            </a:r>
            <a:r>
              <a:rPr lang="en">
                <a:solidFill>
                  <a:schemeClr val="dk1"/>
                </a:solidFill>
                <a:latin typeface="Times New Roman"/>
                <a:ea typeface="Times New Roman"/>
                <a:cs typeface="Times New Roman"/>
                <a:sym typeface="Times New Roman"/>
              </a:rPr>
              <a:t>The whole process of training and testing the presented network for building detection and rooftop classification is executed under TensorFlow backend and Keras framework in Colab Pro with a memory of 16 GB, T4 GPU.</a:t>
            </a:r>
            <a:endParaRPr sz="1350">
              <a:solidFill>
                <a:schemeClr val="dk1"/>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350">
              <a:solidFill>
                <a:schemeClr val="dk1"/>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b="1" lang="en" sz="1350">
                <a:solidFill>
                  <a:srgbClr val="B45F06"/>
                </a:solidFill>
                <a:highlight>
                  <a:schemeClr val="lt1"/>
                </a:highlight>
                <a:latin typeface="Times New Roman"/>
                <a:ea typeface="Times New Roman"/>
                <a:cs typeface="Times New Roman"/>
                <a:sym typeface="Times New Roman"/>
              </a:rPr>
              <a:t>(i) </a:t>
            </a:r>
            <a:r>
              <a:rPr b="1" lang="en" sz="1350" u="sng">
                <a:solidFill>
                  <a:srgbClr val="B45F06"/>
                </a:solidFill>
                <a:highlight>
                  <a:schemeClr val="lt1"/>
                </a:highlight>
                <a:latin typeface="Times New Roman"/>
                <a:ea typeface="Times New Roman"/>
                <a:cs typeface="Times New Roman"/>
                <a:sym typeface="Times New Roman"/>
              </a:rPr>
              <a:t>Clipping original aerial images</a:t>
            </a:r>
            <a:endParaRPr b="1" sz="1350" u="sng">
              <a:solidFill>
                <a:srgbClr val="B45F06"/>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350">
                <a:solidFill>
                  <a:schemeClr val="dk1"/>
                </a:solidFill>
                <a:highlight>
                  <a:schemeClr val="lt1"/>
                </a:highlight>
                <a:latin typeface="Times New Roman"/>
                <a:ea typeface="Times New Roman"/>
                <a:cs typeface="Times New Roman"/>
                <a:sym typeface="Times New Roman"/>
              </a:rPr>
              <a:t>Satellite and aerial images are too large to be segmented directly. The aerial images here are of dimensions 10000 * 10000 pixels and the first step here is to cut large original satellite images into size 1536 * 1536 (as mentioned in base paper). Thus, we obtain 36 smaller patches for a single aerial image by sliding window technique where we mention the size of original image (here 10000 * 10000), size of patches (1536 * 1536) and stride length (1536 * 1536 here). </a:t>
            </a:r>
            <a:endParaRPr sz="1350">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4"/>
          <p:cNvPicPr preferRelativeResize="0"/>
          <p:nvPr/>
        </p:nvPicPr>
        <p:blipFill>
          <a:blip r:embed="rId3">
            <a:alphaModFix/>
          </a:blip>
          <a:stretch>
            <a:fillRect/>
          </a:stretch>
        </p:blipFill>
        <p:spPr>
          <a:xfrm>
            <a:off x="1029925" y="908300"/>
            <a:ext cx="5943600" cy="3543300"/>
          </a:xfrm>
          <a:prstGeom prst="rect">
            <a:avLst/>
          </a:prstGeom>
          <a:noFill/>
          <a:ln>
            <a:noFill/>
          </a:ln>
        </p:spPr>
      </p:pic>
      <p:sp>
        <p:nvSpPr>
          <p:cNvPr id="198" name="Google Shape;198;p34"/>
          <p:cNvSpPr txBox="1"/>
          <p:nvPr/>
        </p:nvSpPr>
        <p:spPr>
          <a:xfrm>
            <a:off x="399675" y="269350"/>
            <a:ext cx="2719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B45F06"/>
                </a:solidFill>
                <a:latin typeface="Times New Roman"/>
                <a:ea typeface="Times New Roman"/>
                <a:cs typeface="Times New Roman"/>
                <a:sym typeface="Times New Roman"/>
              </a:rPr>
              <a:t>Code Snapshots</a:t>
            </a:r>
            <a:endParaRPr b="1" sz="1500">
              <a:solidFill>
                <a:srgbClr val="B45F06"/>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5"/>
          <p:cNvSpPr txBox="1"/>
          <p:nvPr/>
        </p:nvSpPr>
        <p:spPr>
          <a:xfrm>
            <a:off x="3084350" y="117650"/>
            <a:ext cx="238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IMPLEMENTATION</a:t>
            </a:r>
            <a:endParaRPr b="1" sz="1600">
              <a:solidFill>
                <a:srgbClr val="B45F06"/>
              </a:solidFill>
              <a:latin typeface="Times New Roman"/>
              <a:ea typeface="Times New Roman"/>
              <a:cs typeface="Times New Roman"/>
              <a:sym typeface="Times New Roman"/>
            </a:endParaRPr>
          </a:p>
        </p:txBody>
      </p:sp>
      <p:sp>
        <p:nvSpPr>
          <p:cNvPr id="204" name="Google Shape;204;p35"/>
          <p:cNvSpPr txBox="1"/>
          <p:nvPr/>
        </p:nvSpPr>
        <p:spPr>
          <a:xfrm>
            <a:off x="762150" y="886200"/>
            <a:ext cx="7619700" cy="39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350">
              <a:latin typeface="Open Sans"/>
              <a:ea typeface="Open Sans"/>
              <a:cs typeface="Open Sans"/>
              <a:sym typeface="Open Sans"/>
            </a:endParaRPr>
          </a:p>
        </p:txBody>
      </p:sp>
      <p:sp>
        <p:nvSpPr>
          <p:cNvPr id="205" name="Google Shape;205;p35"/>
          <p:cNvSpPr txBox="1"/>
          <p:nvPr/>
        </p:nvSpPr>
        <p:spPr>
          <a:xfrm>
            <a:off x="447350" y="630600"/>
            <a:ext cx="76632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highlight>
                  <a:schemeClr val="lt1"/>
                </a:highlight>
                <a:latin typeface="Times New Roman"/>
                <a:ea typeface="Times New Roman"/>
                <a:cs typeface="Times New Roman"/>
                <a:sym typeface="Times New Roman"/>
              </a:rPr>
              <a:t>Clipping is done for training, validation, testing images and we get 1548 images in the training set, 144 images in the validation set and 144 images in the testing set.</a:t>
            </a:r>
            <a:endParaRPr/>
          </a:p>
        </p:txBody>
      </p:sp>
      <p:pic>
        <p:nvPicPr>
          <p:cNvPr id="206" name="Google Shape;206;p35"/>
          <p:cNvPicPr preferRelativeResize="0"/>
          <p:nvPr/>
        </p:nvPicPr>
        <p:blipFill>
          <a:blip r:embed="rId3">
            <a:alphaModFix/>
          </a:blip>
          <a:stretch>
            <a:fillRect/>
          </a:stretch>
        </p:blipFill>
        <p:spPr>
          <a:xfrm>
            <a:off x="566175" y="1278588"/>
            <a:ext cx="3950801" cy="3194175"/>
          </a:xfrm>
          <a:prstGeom prst="rect">
            <a:avLst/>
          </a:prstGeom>
          <a:noFill/>
          <a:ln>
            <a:noFill/>
          </a:ln>
        </p:spPr>
      </p:pic>
      <p:pic>
        <p:nvPicPr>
          <p:cNvPr id="207" name="Google Shape;207;p35"/>
          <p:cNvPicPr preferRelativeResize="0"/>
          <p:nvPr/>
        </p:nvPicPr>
        <p:blipFill>
          <a:blip r:embed="rId4">
            <a:alphaModFix/>
          </a:blip>
          <a:stretch>
            <a:fillRect/>
          </a:stretch>
        </p:blipFill>
        <p:spPr>
          <a:xfrm>
            <a:off x="4693650" y="1278600"/>
            <a:ext cx="3950799" cy="3281750"/>
          </a:xfrm>
          <a:prstGeom prst="rect">
            <a:avLst/>
          </a:prstGeom>
          <a:noFill/>
          <a:ln>
            <a:noFill/>
          </a:ln>
        </p:spPr>
      </p:pic>
      <p:sp>
        <p:nvSpPr>
          <p:cNvPr id="208" name="Google Shape;208;p35"/>
          <p:cNvSpPr txBox="1"/>
          <p:nvPr/>
        </p:nvSpPr>
        <p:spPr>
          <a:xfrm>
            <a:off x="1555200" y="4560350"/>
            <a:ext cx="18768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50">
                <a:solidFill>
                  <a:srgbClr val="B45F06"/>
                </a:solidFill>
                <a:latin typeface="Times New Roman"/>
                <a:ea typeface="Times New Roman"/>
                <a:cs typeface="Times New Roman"/>
                <a:sym typeface="Times New Roman"/>
              </a:rPr>
              <a:t>Original Aerial Image</a:t>
            </a:r>
            <a:endParaRPr b="1" sz="1350">
              <a:solidFill>
                <a:srgbClr val="B45F06"/>
              </a:solidFill>
              <a:latin typeface="Times New Roman"/>
              <a:ea typeface="Times New Roman"/>
              <a:cs typeface="Times New Roman"/>
              <a:sym typeface="Times New Roman"/>
            </a:endParaRPr>
          </a:p>
        </p:txBody>
      </p:sp>
      <p:sp>
        <p:nvSpPr>
          <p:cNvPr id="209" name="Google Shape;209;p35"/>
          <p:cNvSpPr txBox="1"/>
          <p:nvPr/>
        </p:nvSpPr>
        <p:spPr>
          <a:xfrm>
            <a:off x="4413675" y="4599825"/>
            <a:ext cx="46395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50">
                <a:solidFill>
                  <a:srgbClr val="B45F06"/>
                </a:solidFill>
                <a:latin typeface="Times New Roman"/>
                <a:ea typeface="Times New Roman"/>
                <a:cs typeface="Times New Roman"/>
                <a:sym typeface="Times New Roman"/>
              </a:rPr>
              <a:t>Patches of images after performing clipping of aerial images</a:t>
            </a:r>
            <a:endParaRPr b="1" sz="1350">
              <a:solidFill>
                <a:srgbClr val="B45F06"/>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title"/>
          </p:nvPr>
        </p:nvSpPr>
        <p:spPr>
          <a:xfrm>
            <a:off x="455325" y="412275"/>
            <a:ext cx="7932300" cy="10077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b="1" lang="en" sz="1350">
                <a:solidFill>
                  <a:srgbClr val="B45F06"/>
                </a:solidFill>
                <a:highlight>
                  <a:srgbClr val="FFFFFF"/>
                </a:highlight>
                <a:latin typeface="Times New Roman"/>
                <a:ea typeface="Times New Roman"/>
                <a:cs typeface="Times New Roman"/>
                <a:sym typeface="Times New Roman"/>
              </a:rPr>
              <a:t>(ii) </a:t>
            </a:r>
            <a:r>
              <a:rPr b="1" lang="en" sz="1350" u="sng">
                <a:solidFill>
                  <a:srgbClr val="B45F06"/>
                </a:solidFill>
                <a:highlight>
                  <a:srgbClr val="FFFFFF"/>
                </a:highlight>
                <a:latin typeface="Times New Roman"/>
                <a:ea typeface="Times New Roman"/>
                <a:cs typeface="Times New Roman"/>
                <a:sym typeface="Times New Roman"/>
              </a:rPr>
              <a:t>Clipping corresponding binary mask images</a:t>
            </a:r>
            <a:endParaRPr b="1" sz="1350" u="sng">
              <a:solidFill>
                <a:srgbClr val="B45F06"/>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350">
                <a:highlight>
                  <a:srgbClr val="FFFFFF"/>
                </a:highlight>
                <a:latin typeface="Times New Roman"/>
                <a:ea typeface="Times New Roman"/>
                <a:cs typeface="Times New Roman"/>
                <a:sym typeface="Times New Roman"/>
              </a:rPr>
              <a:t>In a similar way, the corresponding mask images are clipped into patches of dimensions 1536 * 1536 and we name the images accordingly.</a:t>
            </a:r>
            <a:endParaRPr sz="1350">
              <a:highlight>
                <a:srgbClr val="FFFFFF"/>
              </a:highlight>
              <a:latin typeface="Times New Roman"/>
              <a:ea typeface="Times New Roman"/>
              <a:cs typeface="Times New Roman"/>
              <a:sym typeface="Times New Roman"/>
            </a:endParaRPr>
          </a:p>
        </p:txBody>
      </p:sp>
      <p:pic>
        <p:nvPicPr>
          <p:cNvPr id="215" name="Google Shape;215;p36"/>
          <p:cNvPicPr preferRelativeResize="0"/>
          <p:nvPr/>
        </p:nvPicPr>
        <p:blipFill>
          <a:blip r:embed="rId3">
            <a:alphaModFix/>
          </a:blip>
          <a:stretch>
            <a:fillRect/>
          </a:stretch>
        </p:blipFill>
        <p:spPr>
          <a:xfrm>
            <a:off x="517075" y="1419975"/>
            <a:ext cx="3885924" cy="3140025"/>
          </a:xfrm>
          <a:prstGeom prst="rect">
            <a:avLst/>
          </a:prstGeom>
          <a:noFill/>
          <a:ln>
            <a:noFill/>
          </a:ln>
        </p:spPr>
      </p:pic>
      <p:pic>
        <p:nvPicPr>
          <p:cNvPr id="216" name="Google Shape;216;p36"/>
          <p:cNvPicPr preferRelativeResize="0"/>
          <p:nvPr/>
        </p:nvPicPr>
        <p:blipFill>
          <a:blip r:embed="rId4">
            <a:alphaModFix/>
          </a:blip>
          <a:stretch>
            <a:fillRect/>
          </a:stretch>
        </p:blipFill>
        <p:spPr>
          <a:xfrm>
            <a:off x="4769550" y="1419988"/>
            <a:ext cx="3798300" cy="3139999"/>
          </a:xfrm>
          <a:prstGeom prst="rect">
            <a:avLst/>
          </a:prstGeom>
          <a:noFill/>
          <a:ln>
            <a:noFill/>
          </a:ln>
        </p:spPr>
      </p:pic>
      <p:sp>
        <p:nvSpPr>
          <p:cNvPr id="217" name="Google Shape;217;p36"/>
          <p:cNvSpPr txBox="1"/>
          <p:nvPr/>
        </p:nvSpPr>
        <p:spPr>
          <a:xfrm>
            <a:off x="2832400" y="82875"/>
            <a:ext cx="238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IMPLEMENTATION</a:t>
            </a:r>
            <a:endParaRPr b="1" sz="1600">
              <a:solidFill>
                <a:srgbClr val="B45F06"/>
              </a:solidFill>
              <a:latin typeface="Times New Roman"/>
              <a:ea typeface="Times New Roman"/>
              <a:cs typeface="Times New Roman"/>
              <a:sym typeface="Times New Roman"/>
            </a:endParaRPr>
          </a:p>
        </p:txBody>
      </p:sp>
      <p:sp>
        <p:nvSpPr>
          <p:cNvPr id="218" name="Google Shape;218;p36"/>
          <p:cNvSpPr txBox="1"/>
          <p:nvPr/>
        </p:nvSpPr>
        <p:spPr>
          <a:xfrm>
            <a:off x="1459625" y="4559975"/>
            <a:ext cx="2597700" cy="39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50">
                <a:solidFill>
                  <a:srgbClr val="B45F06"/>
                </a:solidFill>
                <a:latin typeface="Times New Roman"/>
                <a:ea typeface="Times New Roman"/>
                <a:cs typeface="Times New Roman"/>
                <a:sym typeface="Times New Roman"/>
              </a:rPr>
              <a:t>Groundtruth Segmented</a:t>
            </a:r>
            <a:r>
              <a:rPr b="1" lang="en" sz="1350">
                <a:solidFill>
                  <a:srgbClr val="B45F06"/>
                </a:solidFill>
                <a:latin typeface="Times New Roman"/>
                <a:ea typeface="Times New Roman"/>
                <a:cs typeface="Times New Roman"/>
                <a:sym typeface="Times New Roman"/>
              </a:rPr>
              <a:t> Image</a:t>
            </a:r>
            <a:endParaRPr b="1" sz="1350">
              <a:solidFill>
                <a:srgbClr val="B45F06"/>
              </a:solidFill>
              <a:latin typeface="Times New Roman"/>
              <a:ea typeface="Times New Roman"/>
              <a:cs typeface="Times New Roman"/>
              <a:sym typeface="Times New Roman"/>
            </a:endParaRPr>
          </a:p>
        </p:txBody>
      </p:sp>
      <p:sp>
        <p:nvSpPr>
          <p:cNvPr id="219" name="Google Shape;219;p36"/>
          <p:cNvSpPr txBox="1"/>
          <p:nvPr/>
        </p:nvSpPr>
        <p:spPr>
          <a:xfrm>
            <a:off x="4435800" y="4559975"/>
            <a:ext cx="44658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a:solidFill>
                  <a:srgbClr val="B45F06"/>
                </a:solidFill>
                <a:highlight>
                  <a:srgbClr val="FFFFFF"/>
                </a:highlight>
                <a:latin typeface="Times New Roman"/>
                <a:ea typeface="Times New Roman"/>
                <a:cs typeface="Times New Roman"/>
                <a:sym typeface="Times New Roman"/>
              </a:rPr>
              <a:t>Corresponding patched segmented image after clipping</a:t>
            </a:r>
            <a:endParaRPr b="1" sz="1350">
              <a:solidFill>
                <a:srgbClr val="B45F06"/>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7"/>
          <p:cNvSpPr txBox="1"/>
          <p:nvPr>
            <p:ph type="title"/>
          </p:nvPr>
        </p:nvSpPr>
        <p:spPr>
          <a:xfrm>
            <a:off x="564750" y="604725"/>
            <a:ext cx="8097600" cy="2158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b="1" sz="14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sz="14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400">
                <a:solidFill>
                  <a:srgbClr val="B45F06"/>
                </a:solidFill>
                <a:highlight>
                  <a:srgbClr val="FFFFFF"/>
                </a:highlight>
                <a:latin typeface="Times New Roman"/>
                <a:ea typeface="Times New Roman"/>
                <a:cs typeface="Times New Roman"/>
                <a:sym typeface="Times New Roman"/>
              </a:rPr>
              <a:t>(</a:t>
            </a:r>
            <a:r>
              <a:rPr b="1" lang="en" sz="1500">
                <a:solidFill>
                  <a:srgbClr val="B45F06"/>
                </a:solidFill>
                <a:highlight>
                  <a:srgbClr val="FFFFFF"/>
                </a:highlight>
                <a:latin typeface="Times New Roman"/>
                <a:ea typeface="Times New Roman"/>
                <a:cs typeface="Times New Roman"/>
                <a:sym typeface="Times New Roman"/>
              </a:rPr>
              <a:t>iii) </a:t>
            </a:r>
            <a:r>
              <a:rPr b="1" lang="en" sz="1500" u="sng">
                <a:solidFill>
                  <a:srgbClr val="B45F06"/>
                </a:solidFill>
                <a:highlight>
                  <a:srgbClr val="FFFFFF"/>
                </a:highlight>
                <a:latin typeface="Times New Roman"/>
                <a:ea typeface="Times New Roman"/>
                <a:cs typeface="Times New Roman"/>
                <a:sym typeface="Times New Roman"/>
              </a:rPr>
              <a:t>Resizing and Normalization</a:t>
            </a:r>
            <a:endParaRPr sz="1500">
              <a:solidFill>
                <a:srgbClr val="B45F06"/>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500">
                <a:highlight>
                  <a:srgbClr val="FFFFFF"/>
                </a:highlight>
                <a:latin typeface="Times New Roman"/>
                <a:ea typeface="Times New Roman"/>
                <a:cs typeface="Times New Roman"/>
                <a:sym typeface="Times New Roman"/>
              </a:rPr>
              <a:t>As images of size 1536 * 1536 are still huge to process and train on complex neural nets, we resize the images to 256 * 256 with INTER_CUBIC interpolation method as it leads to better resolution of images.</a:t>
            </a:r>
            <a:endParaRPr sz="15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5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ct val="73333"/>
              <a:buFont typeface="Arial"/>
              <a:buNone/>
            </a:pPr>
            <a:r>
              <a:rPr lang="en" sz="1500">
                <a:highlight>
                  <a:srgbClr val="FFFFFF"/>
                </a:highlight>
                <a:latin typeface="Times New Roman"/>
                <a:ea typeface="Times New Roman"/>
                <a:cs typeface="Times New Roman"/>
                <a:sym typeface="Times New Roman"/>
              </a:rPr>
              <a:t>MinMax scaler is employed for normalization as this method is </a:t>
            </a:r>
            <a:r>
              <a:rPr lang="en" sz="1500">
                <a:solidFill>
                  <a:srgbClr val="232629"/>
                </a:solidFill>
                <a:highlight>
                  <a:srgbClr val="FFFFFF"/>
                </a:highlight>
                <a:latin typeface="Times New Roman"/>
                <a:ea typeface="Times New Roman"/>
                <a:cs typeface="Times New Roman"/>
                <a:sym typeface="Times New Roman"/>
              </a:rPr>
              <a:t>used when the upper and lower boundaries are well known (e.g. for images where pixel intensities go from 0 to 255 in the RGB color range).</a:t>
            </a:r>
            <a:endParaRPr sz="1500">
              <a:solidFill>
                <a:srgbClr val="232629"/>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ct val="73333"/>
              <a:buFont typeface="Arial"/>
              <a:buNone/>
            </a:pPr>
            <a:r>
              <a:t/>
            </a:r>
            <a:endParaRPr sz="1500">
              <a:solidFill>
                <a:srgbClr val="232629"/>
              </a:solidFill>
              <a:highlight>
                <a:srgbClr val="FFFFFF"/>
              </a:highlight>
              <a:latin typeface="Times New Roman"/>
              <a:ea typeface="Times New Roman"/>
              <a:cs typeface="Times New Roman"/>
              <a:sym typeface="Times New Roman"/>
            </a:endParaRPr>
          </a:p>
          <a:p>
            <a:pPr indent="0" lvl="0" marL="0" rtl="0" algn="ctr">
              <a:spcBef>
                <a:spcPts val="0"/>
              </a:spcBef>
              <a:spcAft>
                <a:spcPts val="0"/>
              </a:spcAft>
              <a:buNone/>
            </a:pPr>
            <a:r>
              <a:t/>
            </a:r>
            <a:endParaRPr sz="1500"/>
          </a:p>
          <a:p>
            <a:pPr indent="0" lvl="0" marL="0" rtl="0" algn="ctr">
              <a:spcBef>
                <a:spcPts val="0"/>
              </a:spcBef>
              <a:spcAft>
                <a:spcPts val="0"/>
              </a:spcAft>
              <a:buNone/>
            </a:pPr>
            <a:r>
              <a:t/>
            </a:r>
            <a:endParaRPr/>
          </a:p>
        </p:txBody>
      </p:sp>
      <p:pic>
        <p:nvPicPr>
          <p:cNvPr id="225" name="Google Shape;225;p37"/>
          <p:cNvPicPr preferRelativeResize="0"/>
          <p:nvPr/>
        </p:nvPicPr>
        <p:blipFill>
          <a:blip r:embed="rId3">
            <a:alphaModFix/>
          </a:blip>
          <a:stretch>
            <a:fillRect/>
          </a:stretch>
        </p:blipFill>
        <p:spPr>
          <a:xfrm>
            <a:off x="3164800" y="2120450"/>
            <a:ext cx="2357425" cy="523097"/>
          </a:xfrm>
          <a:prstGeom prst="rect">
            <a:avLst/>
          </a:prstGeom>
          <a:noFill/>
          <a:ln>
            <a:noFill/>
          </a:ln>
        </p:spPr>
      </p:pic>
      <p:pic>
        <p:nvPicPr>
          <p:cNvPr id="226" name="Google Shape;226;p37"/>
          <p:cNvPicPr preferRelativeResize="0"/>
          <p:nvPr/>
        </p:nvPicPr>
        <p:blipFill>
          <a:blip r:embed="rId4">
            <a:alphaModFix/>
          </a:blip>
          <a:stretch>
            <a:fillRect/>
          </a:stretch>
        </p:blipFill>
        <p:spPr>
          <a:xfrm>
            <a:off x="2225750" y="2762925"/>
            <a:ext cx="4273125" cy="2003350"/>
          </a:xfrm>
          <a:prstGeom prst="rect">
            <a:avLst/>
          </a:prstGeom>
          <a:noFill/>
          <a:ln>
            <a:noFill/>
          </a:ln>
        </p:spPr>
      </p:pic>
      <p:sp>
        <p:nvSpPr>
          <p:cNvPr id="227" name="Google Shape;227;p37"/>
          <p:cNvSpPr txBox="1"/>
          <p:nvPr/>
        </p:nvSpPr>
        <p:spPr>
          <a:xfrm>
            <a:off x="2832400" y="82875"/>
            <a:ext cx="238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IMPLEMENTATION</a:t>
            </a:r>
            <a:endParaRPr b="1" sz="1600">
              <a:solidFill>
                <a:srgbClr val="B45F06"/>
              </a:solidFill>
              <a:latin typeface="Times New Roman"/>
              <a:ea typeface="Times New Roman"/>
              <a:cs typeface="Times New Roman"/>
              <a:sym typeface="Times New Roman"/>
            </a:endParaRPr>
          </a:p>
        </p:txBody>
      </p:sp>
      <p:sp>
        <p:nvSpPr>
          <p:cNvPr id="228" name="Google Shape;228;p37"/>
          <p:cNvSpPr txBox="1"/>
          <p:nvPr/>
        </p:nvSpPr>
        <p:spPr>
          <a:xfrm>
            <a:off x="1323000" y="4643200"/>
            <a:ext cx="6581100" cy="392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350">
                <a:solidFill>
                  <a:srgbClr val="B45F06"/>
                </a:solidFill>
                <a:latin typeface="Times New Roman"/>
                <a:ea typeface="Times New Roman"/>
                <a:cs typeface="Times New Roman"/>
                <a:sym typeface="Times New Roman"/>
              </a:rPr>
              <a:t>Aerial view and ground truth mask after resizing and employing min-max scaler.</a:t>
            </a:r>
            <a:endParaRPr b="1" sz="1350">
              <a:solidFill>
                <a:srgbClr val="B45F06"/>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id="233" name="Google Shape;233;p38"/>
          <p:cNvPicPr preferRelativeResize="0"/>
          <p:nvPr/>
        </p:nvPicPr>
        <p:blipFill>
          <a:blip r:embed="rId3">
            <a:alphaModFix/>
          </a:blip>
          <a:stretch>
            <a:fillRect/>
          </a:stretch>
        </p:blipFill>
        <p:spPr>
          <a:xfrm>
            <a:off x="2328475" y="2891950"/>
            <a:ext cx="3883675" cy="1820775"/>
          </a:xfrm>
          <a:prstGeom prst="rect">
            <a:avLst/>
          </a:prstGeom>
          <a:noFill/>
          <a:ln>
            <a:noFill/>
          </a:ln>
        </p:spPr>
      </p:pic>
      <p:sp>
        <p:nvSpPr>
          <p:cNvPr id="234" name="Google Shape;234;p38"/>
          <p:cNvSpPr txBox="1"/>
          <p:nvPr/>
        </p:nvSpPr>
        <p:spPr>
          <a:xfrm>
            <a:off x="2832400" y="82875"/>
            <a:ext cx="238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IMPLEMENTATION</a:t>
            </a:r>
            <a:endParaRPr b="1" sz="1600">
              <a:solidFill>
                <a:srgbClr val="B45F06"/>
              </a:solidFill>
              <a:latin typeface="Times New Roman"/>
              <a:ea typeface="Times New Roman"/>
              <a:cs typeface="Times New Roman"/>
              <a:sym typeface="Times New Roman"/>
            </a:endParaRPr>
          </a:p>
        </p:txBody>
      </p:sp>
      <p:sp>
        <p:nvSpPr>
          <p:cNvPr id="235" name="Google Shape;235;p38"/>
          <p:cNvSpPr txBox="1"/>
          <p:nvPr/>
        </p:nvSpPr>
        <p:spPr>
          <a:xfrm>
            <a:off x="1323000" y="4643200"/>
            <a:ext cx="6581100" cy="392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350">
                <a:solidFill>
                  <a:srgbClr val="B45F06"/>
                </a:solidFill>
                <a:latin typeface="Times New Roman"/>
                <a:ea typeface="Times New Roman"/>
                <a:cs typeface="Times New Roman"/>
                <a:sym typeface="Times New Roman"/>
              </a:rPr>
              <a:t>Aerial view and ground truth mask after resizing and employing min-max scaler.</a:t>
            </a:r>
            <a:endParaRPr b="1" sz="1350">
              <a:solidFill>
                <a:srgbClr val="B45F06"/>
              </a:solidFill>
            </a:endParaRPr>
          </a:p>
        </p:txBody>
      </p:sp>
      <p:pic>
        <p:nvPicPr>
          <p:cNvPr id="236" name="Google Shape;236;p38"/>
          <p:cNvPicPr preferRelativeResize="0"/>
          <p:nvPr/>
        </p:nvPicPr>
        <p:blipFill>
          <a:blip r:embed="rId4">
            <a:alphaModFix/>
          </a:blip>
          <a:stretch>
            <a:fillRect/>
          </a:stretch>
        </p:blipFill>
        <p:spPr>
          <a:xfrm>
            <a:off x="849150" y="805400"/>
            <a:ext cx="6503562" cy="1944150"/>
          </a:xfrm>
          <a:prstGeom prst="rect">
            <a:avLst/>
          </a:prstGeom>
          <a:noFill/>
          <a:ln>
            <a:noFill/>
          </a:ln>
        </p:spPr>
      </p:pic>
      <p:sp>
        <p:nvSpPr>
          <p:cNvPr id="237" name="Google Shape;237;p38"/>
          <p:cNvSpPr txBox="1"/>
          <p:nvPr/>
        </p:nvSpPr>
        <p:spPr>
          <a:xfrm>
            <a:off x="425750" y="389900"/>
            <a:ext cx="1511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B45F06"/>
                </a:solidFill>
                <a:latin typeface="Times New Roman"/>
                <a:ea typeface="Times New Roman"/>
                <a:cs typeface="Times New Roman"/>
                <a:sym typeface="Times New Roman"/>
              </a:rPr>
              <a:t>Code Snapshots</a:t>
            </a:r>
            <a:endParaRPr b="1" sz="1500">
              <a:solidFill>
                <a:srgbClr val="B45F06"/>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txBox="1"/>
          <p:nvPr>
            <p:ph type="title"/>
          </p:nvPr>
        </p:nvSpPr>
        <p:spPr>
          <a:xfrm>
            <a:off x="428925" y="295400"/>
            <a:ext cx="7596600" cy="654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990"/>
              <a:buFont typeface="Arial"/>
              <a:buNone/>
            </a:pPr>
            <a:r>
              <a:t/>
            </a:r>
            <a:endParaRPr b="1" sz="1360" u="sng">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990"/>
              <a:buFont typeface="Arial"/>
              <a:buNone/>
            </a:pPr>
            <a:r>
              <a:rPr b="1" lang="en" sz="1360">
                <a:solidFill>
                  <a:srgbClr val="B45F06"/>
                </a:solidFill>
                <a:latin typeface="Times New Roman"/>
                <a:ea typeface="Times New Roman"/>
                <a:cs typeface="Times New Roman"/>
                <a:sym typeface="Times New Roman"/>
              </a:rPr>
              <a:t>(iv) </a:t>
            </a:r>
            <a:r>
              <a:rPr b="1" lang="en" sz="1360" u="sng">
                <a:solidFill>
                  <a:srgbClr val="B45F06"/>
                </a:solidFill>
                <a:latin typeface="Times New Roman"/>
                <a:ea typeface="Times New Roman"/>
                <a:cs typeface="Times New Roman"/>
                <a:sym typeface="Times New Roman"/>
              </a:rPr>
              <a:t>Adapting the MultiRes UNet architecture</a:t>
            </a:r>
            <a:endParaRPr b="1" sz="1360" u="sng">
              <a:solidFill>
                <a:srgbClr val="B45F06"/>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990"/>
              <a:buNone/>
            </a:pPr>
            <a:r>
              <a:rPr lang="en" sz="1360">
                <a:latin typeface="Times New Roman"/>
                <a:ea typeface="Times New Roman"/>
                <a:cs typeface="Times New Roman"/>
                <a:sym typeface="Times New Roman"/>
              </a:rPr>
              <a:t>The architecture of the MultiRes UNet network consists of 2 important blocks: the MultiRes Block and the Res Path.</a:t>
            </a:r>
            <a:endParaRPr sz="136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990"/>
              <a:buFont typeface="Arial"/>
              <a:buNone/>
            </a:pPr>
            <a:r>
              <a:rPr b="1" lang="en" sz="1360">
                <a:solidFill>
                  <a:srgbClr val="B45F06"/>
                </a:solidFill>
                <a:latin typeface="Times New Roman"/>
                <a:ea typeface="Times New Roman"/>
                <a:cs typeface="Times New Roman"/>
                <a:sym typeface="Times New Roman"/>
              </a:rPr>
              <a:t>MultiRes Block</a:t>
            </a:r>
            <a:endParaRPr sz="1360">
              <a:solidFill>
                <a:srgbClr val="B45F06"/>
              </a:solidFill>
              <a:latin typeface="Times New Roman"/>
              <a:ea typeface="Times New Roman"/>
              <a:cs typeface="Times New Roman"/>
              <a:sym typeface="Times New Roman"/>
            </a:endParaRPr>
          </a:p>
        </p:txBody>
      </p:sp>
      <p:pic>
        <p:nvPicPr>
          <p:cNvPr id="243" name="Google Shape;243;p39"/>
          <p:cNvPicPr preferRelativeResize="0"/>
          <p:nvPr/>
        </p:nvPicPr>
        <p:blipFill>
          <a:blip r:embed="rId3">
            <a:alphaModFix/>
          </a:blip>
          <a:stretch>
            <a:fillRect/>
          </a:stretch>
        </p:blipFill>
        <p:spPr>
          <a:xfrm>
            <a:off x="1190200" y="1285837"/>
            <a:ext cx="5943600" cy="1341788"/>
          </a:xfrm>
          <a:prstGeom prst="rect">
            <a:avLst/>
          </a:prstGeom>
          <a:noFill/>
          <a:ln>
            <a:noFill/>
          </a:ln>
        </p:spPr>
      </p:pic>
      <p:pic>
        <p:nvPicPr>
          <p:cNvPr id="244" name="Google Shape;244;p39"/>
          <p:cNvPicPr preferRelativeResize="0"/>
          <p:nvPr/>
        </p:nvPicPr>
        <p:blipFill>
          <a:blip r:embed="rId4">
            <a:alphaModFix/>
          </a:blip>
          <a:stretch>
            <a:fillRect/>
          </a:stretch>
        </p:blipFill>
        <p:spPr>
          <a:xfrm>
            <a:off x="1789463" y="2953775"/>
            <a:ext cx="5565075" cy="1546775"/>
          </a:xfrm>
          <a:prstGeom prst="rect">
            <a:avLst/>
          </a:prstGeom>
          <a:noFill/>
          <a:ln>
            <a:noFill/>
          </a:ln>
        </p:spPr>
      </p:pic>
      <p:sp>
        <p:nvSpPr>
          <p:cNvPr id="245" name="Google Shape;245;p39"/>
          <p:cNvSpPr txBox="1"/>
          <p:nvPr>
            <p:ph type="title"/>
          </p:nvPr>
        </p:nvSpPr>
        <p:spPr>
          <a:xfrm>
            <a:off x="700800" y="2812800"/>
            <a:ext cx="7596600" cy="2808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990"/>
              <a:buNone/>
            </a:pPr>
            <a:r>
              <a:rPr b="1" lang="en" sz="1360">
                <a:solidFill>
                  <a:srgbClr val="B45F06"/>
                </a:solidFill>
                <a:latin typeface="Times New Roman"/>
                <a:ea typeface="Times New Roman"/>
                <a:cs typeface="Times New Roman"/>
                <a:sym typeface="Times New Roman"/>
              </a:rPr>
              <a:t>Res Path</a:t>
            </a:r>
            <a:endParaRPr b="1" sz="1360">
              <a:solidFill>
                <a:srgbClr val="B45F06"/>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40"/>
          <p:cNvPicPr preferRelativeResize="0"/>
          <p:nvPr/>
        </p:nvPicPr>
        <p:blipFill>
          <a:blip r:embed="rId3">
            <a:alphaModFix/>
          </a:blip>
          <a:stretch>
            <a:fillRect/>
          </a:stretch>
        </p:blipFill>
        <p:spPr>
          <a:xfrm>
            <a:off x="581025" y="1270625"/>
            <a:ext cx="4758150" cy="2795375"/>
          </a:xfrm>
          <a:prstGeom prst="rect">
            <a:avLst/>
          </a:prstGeom>
          <a:noFill/>
          <a:ln>
            <a:noFill/>
          </a:ln>
        </p:spPr>
      </p:pic>
      <p:graphicFrame>
        <p:nvGraphicFramePr>
          <p:cNvPr id="251" name="Google Shape;251;p40"/>
          <p:cNvGraphicFramePr/>
          <p:nvPr/>
        </p:nvGraphicFramePr>
        <p:xfrm>
          <a:off x="5494950" y="716915"/>
          <a:ext cx="3000000" cy="3000000"/>
        </p:xfrm>
        <a:graphic>
          <a:graphicData uri="http://schemas.openxmlformats.org/drawingml/2006/table">
            <a:tbl>
              <a:tblPr>
                <a:noFill/>
                <a:tableStyleId>{9977F04F-5225-42FD-BD1B-4C57669C4E6A}</a:tableStyleId>
              </a:tblPr>
              <a:tblGrid>
                <a:gridCol w="1485725"/>
                <a:gridCol w="1485725"/>
              </a:tblGrid>
              <a:tr h="513775">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Hyper parameters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Values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58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Learning rate</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0.0001</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58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Epochs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100</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58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Batch size</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8</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58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Image dimensions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256 x 256</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58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Optimizer</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Adam</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84475">
                <a:tc>
                  <a:txBody>
                    <a:bodyPr/>
                    <a:lstStyle/>
                    <a:p>
                      <a:pPr indent="0" lvl="0" marL="0" rtl="0" algn="l">
                        <a:spcBef>
                          <a:spcPts val="0"/>
                        </a:spcBef>
                        <a:spcAft>
                          <a:spcPts val="0"/>
                        </a:spcAft>
                        <a:buNone/>
                      </a:pPr>
                      <a:r>
                        <a:rPr lang="en">
                          <a:latin typeface="Times New Roman"/>
                          <a:ea typeface="Times New Roman"/>
                          <a:cs typeface="Times New Roman"/>
                          <a:sym typeface="Times New Roman"/>
                        </a:rPr>
                        <a:t>Loss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35714"/>
                        </a:lnSpc>
                        <a:spcBef>
                          <a:spcPts val="0"/>
                        </a:spcBef>
                        <a:spcAft>
                          <a:spcPts val="0"/>
                        </a:spcAft>
                        <a:buNone/>
                      </a:pPr>
                      <a:r>
                        <a:rPr lang="en">
                          <a:latin typeface="Times New Roman"/>
                          <a:ea typeface="Times New Roman"/>
                          <a:cs typeface="Times New Roman"/>
                          <a:sym typeface="Times New Roman"/>
                        </a:rPr>
                        <a:t>Binary cross entropy</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42200">
                <a:tc>
                  <a:txBody>
                    <a:bodyPr/>
                    <a:lstStyle/>
                    <a:p>
                      <a:pPr indent="0" lvl="0" marL="0" rtl="0" algn="l">
                        <a:spcBef>
                          <a:spcPts val="0"/>
                        </a:spcBef>
                        <a:spcAft>
                          <a:spcPts val="0"/>
                        </a:spcAft>
                        <a:buNone/>
                      </a:pPr>
                      <a:r>
                        <a:rPr lang="en">
                          <a:latin typeface="Times New Roman"/>
                          <a:ea typeface="Times New Roman"/>
                          <a:cs typeface="Times New Roman"/>
                          <a:sym typeface="Times New Roman"/>
                        </a:rPr>
                        <a:t>Activation Function</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35714"/>
                        </a:lnSpc>
                        <a:spcBef>
                          <a:spcPts val="0"/>
                        </a:spcBef>
                        <a:spcAft>
                          <a:spcPts val="0"/>
                        </a:spcAft>
                        <a:buNone/>
                      </a:pPr>
                      <a:r>
                        <a:rPr lang="en">
                          <a:latin typeface="Times New Roman"/>
                          <a:ea typeface="Times New Roman"/>
                          <a:cs typeface="Times New Roman"/>
                          <a:sym typeface="Times New Roman"/>
                        </a:rPr>
                        <a:t>ReLU (in all convolution layers)</a:t>
                      </a:r>
                      <a:endParaRPr>
                        <a:latin typeface="Times New Roman"/>
                        <a:ea typeface="Times New Roman"/>
                        <a:cs typeface="Times New Roman"/>
                        <a:sym typeface="Times New Roman"/>
                      </a:endParaRPr>
                    </a:p>
                    <a:p>
                      <a:pPr indent="0" lvl="0" marL="0" rtl="0" algn="l">
                        <a:lnSpc>
                          <a:spcPct val="135714"/>
                        </a:lnSpc>
                        <a:spcBef>
                          <a:spcPts val="0"/>
                        </a:spcBef>
                        <a:spcAft>
                          <a:spcPts val="0"/>
                        </a:spcAft>
                        <a:buNone/>
                      </a:pPr>
                      <a:r>
                        <a:rPr lang="en">
                          <a:latin typeface="Times New Roman"/>
                          <a:ea typeface="Times New Roman"/>
                          <a:cs typeface="Times New Roman"/>
                          <a:sym typeface="Times New Roman"/>
                        </a:rPr>
                        <a:t>Sigmoid (in the output layer)</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252" name="Google Shape;252;p40"/>
          <p:cNvSpPr txBox="1"/>
          <p:nvPr/>
        </p:nvSpPr>
        <p:spPr>
          <a:xfrm>
            <a:off x="1460100" y="509800"/>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600">
                <a:solidFill>
                  <a:srgbClr val="B45F06"/>
                </a:solidFill>
                <a:latin typeface="Times New Roman"/>
                <a:ea typeface="Times New Roman"/>
                <a:cs typeface="Times New Roman"/>
                <a:sym typeface="Times New Roman"/>
              </a:rPr>
              <a:t>Architecture of MultiRes UNet</a:t>
            </a:r>
            <a:endParaRPr b="1" sz="1600">
              <a:solidFill>
                <a:srgbClr val="B45F06"/>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41"/>
          <p:cNvPicPr preferRelativeResize="0"/>
          <p:nvPr/>
        </p:nvPicPr>
        <p:blipFill rotWithShape="1">
          <a:blip r:embed="rId3">
            <a:alphaModFix/>
          </a:blip>
          <a:srcRect b="0" l="0" r="24023" t="0"/>
          <a:stretch/>
        </p:blipFill>
        <p:spPr>
          <a:xfrm>
            <a:off x="674200" y="577700"/>
            <a:ext cx="3742499" cy="3699225"/>
          </a:xfrm>
          <a:prstGeom prst="rect">
            <a:avLst/>
          </a:prstGeom>
          <a:noFill/>
          <a:ln>
            <a:noFill/>
          </a:ln>
        </p:spPr>
      </p:pic>
      <p:pic>
        <p:nvPicPr>
          <p:cNvPr id="258" name="Google Shape;258;p41"/>
          <p:cNvPicPr preferRelativeResize="0"/>
          <p:nvPr/>
        </p:nvPicPr>
        <p:blipFill rotWithShape="1">
          <a:blip r:embed="rId4">
            <a:alphaModFix/>
          </a:blip>
          <a:srcRect b="0" l="0" r="12411" t="0"/>
          <a:stretch/>
        </p:blipFill>
        <p:spPr>
          <a:xfrm>
            <a:off x="4789425" y="614975"/>
            <a:ext cx="3615350" cy="3606050"/>
          </a:xfrm>
          <a:prstGeom prst="rect">
            <a:avLst/>
          </a:prstGeom>
          <a:noFill/>
          <a:ln>
            <a:noFill/>
          </a:ln>
        </p:spPr>
      </p:pic>
      <p:sp>
        <p:nvSpPr>
          <p:cNvPr id="259" name="Google Shape;259;p41"/>
          <p:cNvSpPr txBox="1"/>
          <p:nvPr/>
        </p:nvSpPr>
        <p:spPr>
          <a:xfrm>
            <a:off x="5027225" y="4221025"/>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Times New Roman"/>
                <a:ea typeface="Times New Roman"/>
                <a:cs typeface="Times New Roman"/>
                <a:sym typeface="Times New Roman"/>
              </a:rPr>
              <a:t>Res Path</a:t>
            </a:r>
            <a:endParaRPr>
              <a:solidFill>
                <a:schemeClr val="dk1"/>
              </a:solidFill>
              <a:latin typeface="Times New Roman"/>
              <a:ea typeface="Times New Roman"/>
              <a:cs typeface="Times New Roman"/>
              <a:sym typeface="Times New Roman"/>
            </a:endParaRPr>
          </a:p>
        </p:txBody>
      </p:sp>
      <p:sp>
        <p:nvSpPr>
          <p:cNvPr id="260" name="Google Shape;260;p41"/>
          <p:cNvSpPr txBox="1"/>
          <p:nvPr/>
        </p:nvSpPr>
        <p:spPr>
          <a:xfrm>
            <a:off x="857875" y="4221025"/>
            <a:ext cx="3000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Times New Roman"/>
                <a:ea typeface="Times New Roman"/>
                <a:cs typeface="Times New Roman"/>
                <a:sym typeface="Times New Roman"/>
              </a:rPr>
              <a:t>MultiRes Block</a:t>
            </a:r>
            <a:endParaRPr>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solidFill>
                <a:schemeClr val="dk1"/>
              </a:solidFill>
              <a:latin typeface="Times New Roman"/>
              <a:ea typeface="Times New Roman"/>
              <a:cs typeface="Times New Roman"/>
              <a:sym typeface="Times New Roman"/>
            </a:endParaRPr>
          </a:p>
        </p:txBody>
      </p:sp>
      <p:sp>
        <p:nvSpPr>
          <p:cNvPr id="261" name="Google Shape;261;p41"/>
          <p:cNvSpPr txBox="1"/>
          <p:nvPr/>
        </p:nvSpPr>
        <p:spPr>
          <a:xfrm>
            <a:off x="674200" y="0"/>
            <a:ext cx="3000000" cy="4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50">
                <a:solidFill>
                  <a:srgbClr val="B45F06"/>
                </a:solidFill>
                <a:latin typeface="Times New Roman"/>
                <a:ea typeface="Times New Roman"/>
                <a:cs typeface="Times New Roman"/>
                <a:sym typeface="Times New Roman"/>
              </a:rPr>
              <a:t>Code Snapshots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nvSpPr>
        <p:spPr>
          <a:xfrm>
            <a:off x="1249475" y="363300"/>
            <a:ext cx="6208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OVERALL OBJECTIVES</a:t>
            </a:r>
            <a:endParaRPr b="1" sz="1600">
              <a:solidFill>
                <a:srgbClr val="B45F06"/>
              </a:solidFill>
              <a:latin typeface="Times New Roman"/>
              <a:ea typeface="Times New Roman"/>
              <a:cs typeface="Times New Roman"/>
              <a:sym typeface="Times New Roman"/>
            </a:endParaRPr>
          </a:p>
        </p:txBody>
      </p:sp>
      <p:sp>
        <p:nvSpPr>
          <p:cNvPr id="77" name="Google Shape;77;p15"/>
          <p:cNvSpPr txBox="1"/>
          <p:nvPr/>
        </p:nvSpPr>
        <p:spPr>
          <a:xfrm>
            <a:off x="870600" y="1050675"/>
            <a:ext cx="7402800" cy="325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000000"/>
                </a:solidFill>
                <a:latin typeface="Times New Roman"/>
                <a:ea typeface="Times New Roman"/>
                <a:cs typeface="Times New Roman"/>
                <a:sym typeface="Times New Roman"/>
              </a:rPr>
              <a:t>To </a:t>
            </a:r>
            <a:r>
              <a:rPr lang="en">
                <a:latin typeface="Times New Roman"/>
                <a:ea typeface="Times New Roman"/>
                <a:cs typeface="Times New Roman"/>
                <a:sym typeface="Times New Roman"/>
              </a:rPr>
              <a:t>maximize</a:t>
            </a:r>
            <a:r>
              <a:rPr lang="en">
                <a:solidFill>
                  <a:srgbClr val="000000"/>
                </a:solidFill>
                <a:latin typeface="Times New Roman"/>
                <a:ea typeface="Times New Roman"/>
                <a:cs typeface="Times New Roman"/>
                <a:sym typeface="Times New Roman"/>
              </a:rPr>
              <a:t> the placement of photovoltaic panels on the rooftop for an aerial satellite image, the following steps are to be performed:</a:t>
            </a:r>
            <a:endParaRPr>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Detect buildings in a given satellite image using MultiRes U-Net model and perform background subtraction to extract the building rooftops alone.</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a:latin typeface="Times New Roman"/>
                <a:ea typeface="Times New Roman"/>
                <a:cs typeface="Times New Roman"/>
                <a:sym typeface="Times New Roman"/>
              </a:rPr>
              <a:t>Label </a:t>
            </a:r>
            <a:r>
              <a:rPr lang="en">
                <a:solidFill>
                  <a:srgbClr val="000000"/>
                </a:solidFill>
                <a:latin typeface="Times New Roman"/>
                <a:ea typeface="Times New Roman"/>
                <a:cs typeface="Times New Roman"/>
                <a:sym typeface="Times New Roman"/>
              </a:rPr>
              <a:t>the extracted building rooftops </a:t>
            </a:r>
            <a:r>
              <a:rPr lang="en">
                <a:latin typeface="Times New Roman"/>
                <a:ea typeface="Times New Roman"/>
                <a:cs typeface="Times New Roman"/>
                <a:sym typeface="Times New Roman"/>
              </a:rPr>
              <a:t>into different classes - Flat, Complex, Gable, Hip to create a dataset and train pre-trained models for roof type classification</a:t>
            </a:r>
            <a:r>
              <a:rPr lang="en">
                <a:solidFill>
                  <a:srgbClr val="000000"/>
                </a:solidFill>
                <a:latin typeface="Times New Roman"/>
                <a:ea typeface="Times New Roman"/>
                <a:cs typeface="Times New Roman"/>
                <a:sym typeface="Times New Roman"/>
              </a:rPr>
              <a:t>.</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500"/>
              </a:spcBef>
              <a:spcAft>
                <a:spcPts val="0"/>
              </a:spcAft>
              <a:buClr>
                <a:srgbClr val="000000"/>
              </a:buClr>
              <a:buSzPts val="1400"/>
              <a:buFont typeface="Times New Roman"/>
              <a:buChar char="❏"/>
            </a:pPr>
            <a:r>
              <a:rPr lang="en">
                <a:latin typeface="Times New Roman"/>
                <a:ea typeface="Times New Roman"/>
                <a:cs typeface="Times New Roman"/>
                <a:sym typeface="Times New Roman"/>
              </a:rPr>
              <a:t>Perform edge detection on the extracted rooftops to mark boundaries to find the area for PV panel installation.</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50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Use maximum fitting algorithm to find the </a:t>
            </a:r>
            <a:r>
              <a:rPr lang="en">
                <a:latin typeface="Times New Roman"/>
                <a:ea typeface="Times New Roman"/>
                <a:cs typeface="Times New Roman"/>
                <a:sym typeface="Times New Roman"/>
              </a:rPr>
              <a:t>maximum </a:t>
            </a:r>
            <a:r>
              <a:rPr lang="en">
                <a:solidFill>
                  <a:srgbClr val="000000"/>
                </a:solidFill>
                <a:latin typeface="Times New Roman"/>
                <a:ea typeface="Times New Roman"/>
                <a:cs typeface="Times New Roman"/>
                <a:sym typeface="Times New Roman"/>
              </a:rPr>
              <a:t>no of solar panels based on type of roof to maximize energy consumption.</a:t>
            </a:r>
            <a:endParaRPr>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p42"/>
          <p:cNvPicPr preferRelativeResize="0"/>
          <p:nvPr/>
        </p:nvPicPr>
        <p:blipFill rotWithShape="1">
          <a:blip r:embed="rId3">
            <a:alphaModFix/>
          </a:blip>
          <a:srcRect b="0" l="0" r="10063" t="0"/>
          <a:stretch/>
        </p:blipFill>
        <p:spPr>
          <a:xfrm>
            <a:off x="2414888" y="186350"/>
            <a:ext cx="4314225" cy="3019025"/>
          </a:xfrm>
          <a:prstGeom prst="rect">
            <a:avLst/>
          </a:prstGeom>
          <a:noFill/>
          <a:ln>
            <a:noFill/>
          </a:ln>
        </p:spPr>
      </p:pic>
      <p:pic>
        <p:nvPicPr>
          <p:cNvPr id="267" name="Google Shape;267;p42"/>
          <p:cNvPicPr preferRelativeResize="0"/>
          <p:nvPr/>
        </p:nvPicPr>
        <p:blipFill rotWithShape="1">
          <a:blip r:embed="rId4">
            <a:alphaModFix/>
          </a:blip>
          <a:srcRect b="0" l="0" r="9698" t="0"/>
          <a:stretch/>
        </p:blipFill>
        <p:spPr>
          <a:xfrm>
            <a:off x="2414900" y="3205375"/>
            <a:ext cx="4478826" cy="1555475"/>
          </a:xfrm>
          <a:prstGeom prst="rect">
            <a:avLst/>
          </a:prstGeom>
          <a:noFill/>
          <a:ln>
            <a:noFill/>
          </a:ln>
        </p:spPr>
      </p:pic>
      <p:sp>
        <p:nvSpPr>
          <p:cNvPr id="268" name="Google Shape;268;p42"/>
          <p:cNvSpPr txBox="1"/>
          <p:nvPr/>
        </p:nvSpPr>
        <p:spPr>
          <a:xfrm>
            <a:off x="0" y="0"/>
            <a:ext cx="3000000" cy="4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50">
                <a:solidFill>
                  <a:srgbClr val="B45F06"/>
                </a:solidFill>
                <a:latin typeface="Times New Roman"/>
                <a:ea typeface="Times New Roman"/>
                <a:cs typeface="Times New Roman"/>
                <a:sym typeface="Times New Roman"/>
              </a:rPr>
              <a:t>Code Snapshots</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3"/>
          <p:cNvSpPr txBox="1"/>
          <p:nvPr>
            <p:ph type="title"/>
          </p:nvPr>
        </p:nvSpPr>
        <p:spPr>
          <a:xfrm>
            <a:off x="643250" y="275850"/>
            <a:ext cx="7410900" cy="5583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78571"/>
              <a:buFont typeface="Arial"/>
              <a:buNone/>
            </a:pPr>
            <a:r>
              <a:t/>
            </a:r>
            <a:endParaRPr b="1" sz="1400">
              <a:solidFill>
                <a:srgbClr val="B45F06"/>
              </a:solidFill>
              <a:latin typeface="Times New Roman"/>
              <a:ea typeface="Times New Roman"/>
              <a:cs typeface="Times New Roman"/>
              <a:sym typeface="Times New Roman"/>
            </a:endParaRPr>
          </a:p>
          <a:p>
            <a:pPr indent="0" lvl="0" marL="0" rtl="0" algn="l">
              <a:spcBef>
                <a:spcPts val="0"/>
              </a:spcBef>
              <a:spcAft>
                <a:spcPts val="0"/>
              </a:spcAft>
              <a:buClr>
                <a:schemeClr val="dk1"/>
              </a:buClr>
              <a:buSzPct val="70967"/>
              <a:buFont typeface="Arial"/>
              <a:buNone/>
            </a:pPr>
            <a:r>
              <a:t/>
            </a:r>
            <a:endParaRPr b="1" sz="1550">
              <a:solidFill>
                <a:srgbClr val="B45F06"/>
              </a:solidFill>
              <a:latin typeface="Times New Roman"/>
              <a:ea typeface="Times New Roman"/>
              <a:cs typeface="Times New Roman"/>
              <a:sym typeface="Times New Roman"/>
            </a:endParaRPr>
          </a:p>
          <a:p>
            <a:pPr indent="0" lvl="0" marL="0" rtl="0" algn="l">
              <a:spcBef>
                <a:spcPts val="0"/>
              </a:spcBef>
              <a:spcAft>
                <a:spcPts val="0"/>
              </a:spcAft>
              <a:buClr>
                <a:schemeClr val="dk1"/>
              </a:buClr>
              <a:buSzPct val="70967"/>
              <a:buFont typeface="Arial"/>
              <a:buNone/>
            </a:pPr>
            <a:r>
              <a:rPr b="1" lang="en" sz="1550">
                <a:solidFill>
                  <a:srgbClr val="B45F06"/>
                </a:solidFill>
                <a:latin typeface="Times New Roman"/>
                <a:ea typeface="Times New Roman"/>
                <a:cs typeface="Times New Roman"/>
                <a:sym typeface="Times New Roman"/>
              </a:rPr>
              <a:t>Brief M</a:t>
            </a:r>
            <a:r>
              <a:rPr b="1" lang="en" sz="1550">
                <a:solidFill>
                  <a:srgbClr val="B45F06"/>
                </a:solidFill>
                <a:latin typeface="Times New Roman"/>
                <a:ea typeface="Times New Roman"/>
                <a:cs typeface="Times New Roman"/>
                <a:sym typeface="Times New Roman"/>
              </a:rPr>
              <a:t>odel Summary</a:t>
            </a:r>
            <a:endParaRPr b="1" sz="1550">
              <a:solidFill>
                <a:srgbClr val="B45F06"/>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B45F06"/>
              </a:solidFill>
            </a:endParaRPr>
          </a:p>
        </p:txBody>
      </p:sp>
      <p:pic>
        <p:nvPicPr>
          <p:cNvPr id="274" name="Google Shape;274;p43"/>
          <p:cNvPicPr preferRelativeResize="0"/>
          <p:nvPr/>
        </p:nvPicPr>
        <p:blipFill>
          <a:blip r:embed="rId3">
            <a:alphaModFix/>
          </a:blip>
          <a:stretch>
            <a:fillRect/>
          </a:stretch>
        </p:blipFill>
        <p:spPr>
          <a:xfrm>
            <a:off x="531125" y="1077350"/>
            <a:ext cx="4426024" cy="3050500"/>
          </a:xfrm>
          <a:prstGeom prst="rect">
            <a:avLst/>
          </a:prstGeom>
          <a:noFill/>
          <a:ln>
            <a:noFill/>
          </a:ln>
        </p:spPr>
      </p:pic>
      <p:pic>
        <p:nvPicPr>
          <p:cNvPr id="275" name="Google Shape;275;p43"/>
          <p:cNvPicPr preferRelativeResize="0"/>
          <p:nvPr/>
        </p:nvPicPr>
        <p:blipFill>
          <a:blip r:embed="rId4">
            <a:alphaModFix/>
          </a:blip>
          <a:stretch>
            <a:fillRect/>
          </a:stretch>
        </p:blipFill>
        <p:spPr>
          <a:xfrm>
            <a:off x="4910550" y="1077350"/>
            <a:ext cx="3950600" cy="3050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4"/>
          <p:cNvSpPr txBox="1"/>
          <p:nvPr>
            <p:ph type="title"/>
          </p:nvPr>
        </p:nvSpPr>
        <p:spPr>
          <a:xfrm>
            <a:off x="773700" y="1806450"/>
            <a:ext cx="7596600" cy="345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t/>
            </a:r>
            <a:endParaRPr/>
          </a:p>
        </p:txBody>
      </p:sp>
      <p:pic>
        <p:nvPicPr>
          <p:cNvPr id="281" name="Google Shape;281;p44"/>
          <p:cNvPicPr preferRelativeResize="0"/>
          <p:nvPr/>
        </p:nvPicPr>
        <p:blipFill rotWithShape="1">
          <a:blip r:embed="rId3">
            <a:alphaModFix/>
          </a:blip>
          <a:srcRect b="29893" l="3791" r="952" t="24998"/>
          <a:stretch/>
        </p:blipFill>
        <p:spPr>
          <a:xfrm>
            <a:off x="357925" y="419400"/>
            <a:ext cx="8300726" cy="2152351"/>
          </a:xfrm>
          <a:prstGeom prst="rect">
            <a:avLst/>
          </a:prstGeom>
          <a:noFill/>
          <a:ln>
            <a:noFill/>
          </a:ln>
        </p:spPr>
      </p:pic>
      <p:pic>
        <p:nvPicPr>
          <p:cNvPr id="282" name="Google Shape;282;p44"/>
          <p:cNvPicPr preferRelativeResize="0"/>
          <p:nvPr/>
        </p:nvPicPr>
        <p:blipFill rotWithShape="1">
          <a:blip r:embed="rId4">
            <a:alphaModFix/>
          </a:blip>
          <a:srcRect b="13403" l="4274" r="1163" t="39133"/>
          <a:stretch/>
        </p:blipFill>
        <p:spPr>
          <a:xfrm>
            <a:off x="357925" y="2674250"/>
            <a:ext cx="8300726" cy="21523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45"/>
          <p:cNvPicPr preferRelativeResize="0"/>
          <p:nvPr/>
        </p:nvPicPr>
        <p:blipFill>
          <a:blip r:embed="rId3">
            <a:alphaModFix/>
          </a:blip>
          <a:stretch>
            <a:fillRect/>
          </a:stretch>
        </p:blipFill>
        <p:spPr>
          <a:xfrm>
            <a:off x="913175" y="379550"/>
            <a:ext cx="3829674" cy="1864850"/>
          </a:xfrm>
          <a:prstGeom prst="rect">
            <a:avLst/>
          </a:prstGeom>
          <a:noFill/>
          <a:ln>
            <a:noFill/>
          </a:ln>
        </p:spPr>
      </p:pic>
      <p:pic>
        <p:nvPicPr>
          <p:cNvPr id="288" name="Google Shape;288;p45"/>
          <p:cNvPicPr preferRelativeResize="0"/>
          <p:nvPr/>
        </p:nvPicPr>
        <p:blipFill>
          <a:blip r:embed="rId4">
            <a:alphaModFix/>
          </a:blip>
          <a:stretch>
            <a:fillRect/>
          </a:stretch>
        </p:blipFill>
        <p:spPr>
          <a:xfrm>
            <a:off x="987700" y="2428675"/>
            <a:ext cx="3829675" cy="1947025"/>
          </a:xfrm>
          <a:prstGeom prst="rect">
            <a:avLst/>
          </a:prstGeom>
          <a:noFill/>
          <a:ln>
            <a:noFill/>
          </a:ln>
        </p:spPr>
      </p:pic>
      <p:pic>
        <p:nvPicPr>
          <p:cNvPr id="289" name="Google Shape;289;p45"/>
          <p:cNvPicPr preferRelativeResize="0"/>
          <p:nvPr/>
        </p:nvPicPr>
        <p:blipFill>
          <a:blip r:embed="rId5">
            <a:alphaModFix/>
          </a:blip>
          <a:stretch>
            <a:fillRect/>
          </a:stretch>
        </p:blipFill>
        <p:spPr>
          <a:xfrm>
            <a:off x="5339175" y="473363"/>
            <a:ext cx="2282900" cy="1677225"/>
          </a:xfrm>
          <a:prstGeom prst="rect">
            <a:avLst/>
          </a:prstGeom>
          <a:noFill/>
          <a:ln>
            <a:noFill/>
          </a:ln>
        </p:spPr>
      </p:pic>
      <p:graphicFrame>
        <p:nvGraphicFramePr>
          <p:cNvPr id="290" name="Google Shape;290;p45"/>
          <p:cNvGraphicFramePr/>
          <p:nvPr/>
        </p:nvGraphicFramePr>
        <p:xfrm>
          <a:off x="4947263" y="2178725"/>
          <a:ext cx="3000000" cy="3000000"/>
        </p:xfrm>
        <a:graphic>
          <a:graphicData uri="http://schemas.openxmlformats.org/drawingml/2006/table">
            <a:tbl>
              <a:tblPr>
                <a:noFill/>
                <a:tableStyleId>{9977F04F-5225-42FD-BD1B-4C57669C4E6A}</a:tableStyleId>
              </a:tblPr>
              <a:tblGrid>
                <a:gridCol w="1301775"/>
                <a:gridCol w="1078125"/>
                <a:gridCol w="1189950"/>
              </a:tblGrid>
              <a:tr h="637525">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Performance metrics</a:t>
                      </a:r>
                      <a:endParaRPr b="1">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Training Set</a:t>
                      </a:r>
                      <a:endParaRPr b="1">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Validation Set</a:t>
                      </a:r>
                      <a:endParaRPr b="1">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299475">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IOU (%)</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93.53</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95.25</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299475">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Dice Coefficient (%)</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96.25</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97.56</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299475">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MCC (%)</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95.87</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96.74</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299475">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Accuracy (%)</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98.51</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97.83</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299475">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Loss</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0.1734</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lnSpc>
                          <a:spcPct val="70000"/>
                        </a:lnSpc>
                        <a:spcBef>
                          <a:spcPts val="0"/>
                        </a:spcBef>
                        <a:spcAft>
                          <a:spcPts val="0"/>
                        </a:spcAft>
                        <a:buNone/>
                      </a:pPr>
                      <a:r>
                        <a:rPr lang="en">
                          <a:latin typeface="Times New Roman"/>
                          <a:ea typeface="Times New Roman"/>
                          <a:cs typeface="Times New Roman"/>
                          <a:sym typeface="Times New Roman"/>
                        </a:rPr>
                        <a:t>0.2033</a:t>
                      </a:r>
                      <a:endParaRPr>
                        <a:latin typeface="Times New Roman"/>
                        <a:ea typeface="Times New Roman"/>
                        <a:cs typeface="Times New Roman"/>
                        <a:sym typeface="Times New Roman"/>
                      </a:endParaRPr>
                    </a:p>
                  </a:txBody>
                  <a:tcPr marT="63500" marB="63500" marR="63500" marL="63500">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6"/>
          <p:cNvSpPr txBox="1"/>
          <p:nvPr>
            <p:ph type="title"/>
          </p:nvPr>
        </p:nvSpPr>
        <p:spPr>
          <a:xfrm>
            <a:off x="773700" y="130325"/>
            <a:ext cx="7596600" cy="141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72794"/>
              <a:buFont typeface="Arial"/>
              <a:buNone/>
            </a:pPr>
            <a:r>
              <a:t/>
            </a:r>
            <a:endParaRPr b="1" sz="1511">
              <a:solidFill>
                <a:srgbClr val="B45F06"/>
              </a:solidFill>
              <a:latin typeface="Times New Roman"/>
              <a:ea typeface="Times New Roman"/>
              <a:cs typeface="Times New Roman"/>
              <a:sym typeface="Times New Roman"/>
            </a:endParaRPr>
          </a:p>
          <a:p>
            <a:pPr indent="0" lvl="0" marL="0" rtl="0" algn="l">
              <a:spcBef>
                <a:spcPts val="0"/>
              </a:spcBef>
              <a:spcAft>
                <a:spcPts val="0"/>
              </a:spcAft>
              <a:buClr>
                <a:schemeClr val="dk1"/>
              </a:buClr>
              <a:buSzPct val="72794"/>
              <a:buFont typeface="Arial"/>
              <a:buNone/>
            </a:pPr>
            <a:r>
              <a:rPr b="1" lang="en" sz="1511" u="sng">
                <a:solidFill>
                  <a:srgbClr val="B45F06"/>
                </a:solidFill>
                <a:latin typeface="Times New Roman"/>
                <a:ea typeface="Times New Roman"/>
                <a:cs typeface="Times New Roman"/>
                <a:sym typeface="Times New Roman"/>
              </a:rPr>
              <a:t>(v) </a:t>
            </a:r>
            <a:r>
              <a:rPr b="1" lang="en" sz="1511" u="sng">
                <a:solidFill>
                  <a:srgbClr val="B45F06"/>
                </a:solidFill>
                <a:latin typeface="Times New Roman"/>
                <a:ea typeface="Times New Roman"/>
                <a:cs typeface="Times New Roman"/>
                <a:sym typeface="Times New Roman"/>
              </a:rPr>
              <a:t>Applying threshold</a:t>
            </a:r>
            <a:endParaRPr b="1" sz="1511" u="sng">
              <a:solidFill>
                <a:srgbClr val="B45F06"/>
              </a:solidFill>
              <a:latin typeface="Times New Roman"/>
              <a:ea typeface="Times New Roman"/>
              <a:cs typeface="Times New Roman"/>
              <a:sym typeface="Times New Roman"/>
            </a:endParaRPr>
          </a:p>
          <a:p>
            <a:pPr indent="0" lvl="0" marL="0" rtl="0" algn="l">
              <a:spcBef>
                <a:spcPts val="0"/>
              </a:spcBef>
              <a:spcAft>
                <a:spcPts val="0"/>
              </a:spcAft>
              <a:buClr>
                <a:schemeClr val="dk1"/>
              </a:buClr>
              <a:buSzPct val="72794"/>
              <a:buFont typeface="Arial"/>
              <a:buNone/>
            </a:pPr>
            <a:r>
              <a:rPr lang="en" sz="1511">
                <a:latin typeface="Times New Roman"/>
                <a:ea typeface="Times New Roman"/>
                <a:cs typeface="Times New Roman"/>
                <a:sym typeface="Times New Roman"/>
              </a:rPr>
              <a:t>Threshold is set to 0.5 to delineate the boundaries of buildings and differentiate the edges properly. The violet color markings show the difference before and after the threshold is applied.</a:t>
            </a:r>
            <a:endParaRPr sz="1511">
              <a:latin typeface="Times New Roman"/>
              <a:ea typeface="Times New Roman"/>
              <a:cs typeface="Times New Roman"/>
              <a:sym typeface="Times New Roman"/>
            </a:endParaRPr>
          </a:p>
          <a:p>
            <a:pPr indent="0" lvl="0" marL="0" rtl="0" algn="l">
              <a:spcBef>
                <a:spcPts val="0"/>
              </a:spcBef>
              <a:spcAft>
                <a:spcPts val="0"/>
              </a:spcAft>
              <a:buClr>
                <a:schemeClr val="dk1"/>
              </a:buClr>
              <a:buSzPct val="78571"/>
              <a:buFont typeface="Arial"/>
              <a:buNone/>
            </a:pPr>
            <a:r>
              <a:t/>
            </a:r>
            <a:endParaRPr sz="14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pic>
        <p:nvPicPr>
          <p:cNvPr id="296" name="Google Shape;296;p46"/>
          <p:cNvPicPr preferRelativeResize="0"/>
          <p:nvPr/>
        </p:nvPicPr>
        <p:blipFill>
          <a:blip r:embed="rId3">
            <a:alphaModFix/>
          </a:blip>
          <a:stretch>
            <a:fillRect/>
          </a:stretch>
        </p:blipFill>
        <p:spPr>
          <a:xfrm>
            <a:off x="1994050" y="913150"/>
            <a:ext cx="4835999" cy="1952625"/>
          </a:xfrm>
          <a:prstGeom prst="rect">
            <a:avLst/>
          </a:prstGeom>
          <a:noFill/>
          <a:ln>
            <a:noFill/>
          </a:ln>
        </p:spPr>
      </p:pic>
      <p:pic>
        <p:nvPicPr>
          <p:cNvPr id="297" name="Google Shape;297;p46"/>
          <p:cNvPicPr preferRelativeResize="0"/>
          <p:nvPr/>
        </p:nvPicPr>
        <p:blipFill>
          <a:blip r:embed="rId4">
            <a:alphaModFix/>
          </a:blip>
          <a:stretch>
            <a:fillRect/>
          </a:stretch>
        </p:blipFill>
        <p:spPr>
          <a:xfrm>
            <a:off x="1553400" y="2865775"/>
            <a:ext cx="5943600" cy="19526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47"/>
          <p:cNvPicPr preferRelativeResize="0"/>
          <p:nvPr/>
        </p:nvPicPr>
        <p:blipFill>
          <a:blip r:embed="rId3">
            <a:alphaModFix/>
          </a:blip>
          <a:stretch>
            <a:fillRect/>
          </a:stretch>
        </p:blipFill>
        <p:spPr>
          <a:xfrm>
            <a:off x="558675" y="274025"/>
            <a:ext cx="7242625" cy="1898050"/>
          </a:xfrm>
          <a:prstGeom prst="rect">
            <a:avLst/>
          </a:prstGeom>
          <a:noFill/>
          <a:ln>
            <a:noFill/>
          </a:ln>
        </p:spPr>
      </p:pic>
      <p:pic>
        <p:nvPicPr>
          <p:cNvPr id="303" name="Google Shape;303;p47"/>
          <p:cNvPicPr preferRelativeResize="0"/>
          <p:nvPr/>
        </p:nvPicPr>
        <p:blipFill>
          <a:blip r:embed="rId4">
            <a:alphaModFix/>
          </a:blip>
          <a:stretch>
            <a:fillRect/>
          </a:stretch>
        </p:blipFill>
        <p:spPr>
          <a:xfrm>
            <a:off x="846025" y="2459650"/>
            <a:ext cx="6667925" cy="18980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pic>
        <p:nvPicPr>
          <p:cNvPr id="308" name="Google Shape;308;p48"/>
          <p:cNvPicPr preferRelativeResize="0"/>
          <p:nvPr/>
        </p:nvPicPr>
        <p:blipFill>
          <a:blip r:embed="rId3">
            <a:alphaModFix/>
          </a:blip>
          <a:stretch>
            <a:fillRect/>
          </a:stretch>
        </p:blipFill>
        <p:spPr>
          <a:xfrm>
            <a:off x="660325" y="304100"/>
            <a:ext cx="7932451" cy="2024375"/>
          </a:xfrm>
          <a:prstGeom prst="rect">
            <a:avLst/>
          </a:prstGeom>
          <a:noFill/>
          <a:ln>
            <a:noFill/>
          </a:ln>
        </p:spPr>
      </p:pic>
      <p:pic>
        <p:nvPicPr>
          <p:cNvPr id="309" name="Google Shape;309;p48"/>
          <p:cNvPicPr preferRelativeResize="0"/>
          <p:nvPr/>
        </p:nvPicPr>
        <p:blipFill>
          <a:blip r:embed="rId4">
            <a:alphaModFix/>
          </a:blip>
          <a:stretch>
            <a:fillRect/>
          </a:stretch>
        </p:blipFill>
        <p:spPr>
          <a:xfrm>
            <a:off x="743200" y="2458800"/>
            <a:ext cx="7641051" cy="21760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3" name="Shape 313"/>
        <p:cNvGrpSpPr/>
        <p:nvPr/>
      </p:nvGrpSpPr>
      <p:grpSpPr>
        <a:xfrm>
          <a:off x="0" y="0"/>
          <a:ext cx="0" cy="0"/>
          <a:chOff x="0" y="0"/>
          <a:chExt cx="0" cy="0"/>
        </a:xfrm>
      </p:grpSpPr>
      <p:sp>
        <p:nvSpPr>
          <p:cNvPr id="314" name="Google Shape;314;p49"/>
          <p:cNvSpPr txBox="1"/>
          <p:nvPr>
            <p:ph type="title"/>
          </p:nvPr>
        </p:nvSpPr>
        <p:spPr>
          <a:xfrm>
            <a:off x="773700" y="251575"/>
            <a:ext cx="7596600" cy="2819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72794"/>
              <a:buFont typeface="Arial"/>
              <a:buNone/>
            </a:pPr>
            <a:r>
              <a:rPr b="1" lang="en" sz="1511" u="sng">
                <a:solidFill>
                  <a:srgbClr val="B45F06"/>
                </a:solidFill>
                <a:latin typeface="Times New Roman"/>
                <a:ea typeface="Times New Roman"/>
                <a:cs typeface="Times New Roman"/>
                <a:sym typeface="Times New Roman"/>
              </a:rPr>
              <a:t>(vi) Rooftop Extraction</a:t>
            </a:r>
            <a:endParaRPr b="1" sz="1400" u="sng">
              <a:latin typeface="Times New Roman"/>
              <a:ea typeface="Times New Roman"/>
              <a:cs typeface="Times New Roman"/>
              <a:sym typeface="Times New Roman"/>
            </a:endParaRPr>
          </a:p>
          <a:p>
            <a:pPr indent="0" lvl="0" marL="0" rtl="0" algn="l">
              <a:spcBef>
                <a:spcPts val="0"/>
              </a:spcBef>
              <a:spcAft>
                <a:spcPts val="0"/>
              </a:spcAft>
              <a:buClr>
                <a:schemeClr val="dk1"/>
              </a:buClr>
              <a:buSzPct val="78571"/>
              <a:buFont typeface="Arial"/>
              <a:buNone/>
            </a:pPr>
            <a:r>
              <a:t/>
            </a:r>
            <a:endParaRPr b="1" sz="1400">
              <a:latin typeface="Times New Roman"/>
              <a:ea typeface="Times New Roman"/>
              <a:cs typeface="Times New Roman"/>
              <a:sym typeface="Times New Roman"/>
            </a:endParaRPr>
          </a:p>
          <a:p>
            <a:pPr indent="0" lvl="0" marL="0" rtl="0" algn="l">
              <a:spcBef>
                <a:spcPts val="0"/>
              </a:spcBef>
              <a:spcAft>
                <a:spcPts val="0"/>
              </a:spcAft>
              <a:buClr>
                <a:schemeClr val="dk1"/>
              </a:buClr>
              <a:buSzPct val="78571"/>
              <a:buFont typeface="Arial"/>
              <a:buNone/>
            </a:pPr>
            <a:r>
              <a:rPr b="1" lang="en" sz="1400" u="sng">
                <a:latin typeface="Times New Roman"/>
                <a:ea typeface="Times New Roman"/>
                <a:cs typeface="Times New Roman"/>
                <a:sym typeface="Times New Roman"/>
              </a:rPr>
              <a:t>Get contours</a:t>
            </a:r>
            <a:endParaRPr b="1" sz="1400" u="sng">
              <a:latin typeface="Times New Roman"/>
              <a:ea typeface="Times New Roman"/>
              <a:cs typeface="Times New Roman"/>
              <a:sym typeface="Times New Roman"/>
            </a:endParaRPr>
          </a:p>
          <a:p>
            <a:pPr indent="0" lvl="0" marL="0" rtl="0" algn="just">
              <a:spcBef>
                <a:spcPts val="0"/>
              </a:spcBef>
              <a:spcAft>
                <a:spcPts val="0"/>
              </a:spcAft>
              <a:buClr>
                <a:schemeClr val="dk1"/>
              </a:buClr>
              <a:buSzPct val="78571"/>
              <a:buFont typeface="Arial"/>
              <a:buNone/>
            </a:pPr>
            <a:r>
              <a:rPr lang="en" sz="1400">
                <a:latin typeface="Times New Roman"/>
                <a:ea typeface="Times New Roman"/>
                <a:cs typeface="Times New Roman"/>
                <a:sym typeface="Times New Roman"/>
              </a:rPr>
              <a:t>The mask images are converted to gray scale initially and the contours of buildings are identified. The number of buildings in the given image is identified with the help of it.</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ct val="78571"/>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ct val="78571"/>
              <a:buFont typeface="Arial"/>
              <a:buNone/>
            </a:pPr>
            <a:r>
              <a:rPr b="1" lang="en" sz="1400" u="sng">
                <a:latin typeface="Times New Roman"/>
                <a:ea typeface="Times New Roman"/>
                <a:cs typeface="Times New Roman"/>
                <a:sym typeface="Times New Roman"/>
              </a:rPr>
              <a:t>Draw bounding boxes</a:t>
            </a:r>
            <a:endParaRPr b="1" sz="1400" u="sng">
              <a:latin typeface="Times New Roman"/>
              <a:ea typeface="Times New Roman"/>
              <a:cs typeface="Times New Roman"/>
              <a:sym typeface="Times New Roman"/>
            </a:endParaRPr>
          </a:p>
          <a:p>
            <a:pPr indent="0" lvl="0" marL="0" rtl="0" algn="just">
              <a:spcBef>
                <a:spcPts val="0"/>
              </a:spcBef>
              <a:spcAft>
                <a:spcPts val="0"/>
              </a:spcAft>
              <a:buClr>
                <a:schemeClr val="dk1"/>
              </a:buClr>
              <a:buSzPct val="78571"/>
              <a:buFont typeface="Arial"/>
              <a:buNone/>
            </a:pPr>
            <a:r>
              <a:rPr lang="en" sz="1400">
                <a:latin typeface="Times New Roman"/>
                <a:ea typeface="Times New Roman"/>
                <a:cs typeface="Times New Roman"/>
                <a:sym typeface="Times New Roman"/>
              </a:rPr>
              <a:t>The corner (x,y) coordinates of the bounding box are found along with the width and height of each box. Each of the bounding box coordinates are stored in a vector.</a:t>
            </a:r>
            <a:endParaRPr/>
          </a:p>
          <a:p>
            <a:pPr indent="0" lvl="0" marL="0" rtl="0" algn="ctr">
              <a:spcBef>
                <a:spcPts val="0"/>
              </a:spcBef>
              <a:spcAft>
                <a:spcPts val="0"/>
              </a:spcAft>
              <a:buNone/>
            </a:pPr>
            <a:r>
              <a:t/>
            </a:r>
            <a:endParaRPr/>
          </a:p>
        </p:txBody>
      </p:sp>
      <p:pic>
        <p:nvPicPr>
          <p:cNvPr id="315" name="Google Shape;315;p49"/>
          <p:cNvPicPr preferRelativeResize="0"/>
          <p:nvPr/>
        </p:nvPicPr>
        <p:blipFill>
          <a:blip r:embed="rId3">
            <a:alphaModFix/>
          </a:blip>
          <a:stretch>
            <a:fillRect/>
          </a:stretch>
        </p:blipFill>
        <p:spPr>
          <a:xfrm>
            <a:off x="773700" y="2795050"/>
            <a:ext cx="5943600" cy="9048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 name="Shape 319"/>
        <p:cNvGrpSpPr/>
        <p:nvPr/>
      </p:nvGrpSpPr>
      <p:grpSpPr>
        <a:xfrm>
          <a:off x="0" y="0"/>
          <a:ext cx="0" cy="0"/>
          <a:chOff x="0" y="0"/>
          <a:chExt cx="0" cy="0"/>
        </a:xfrm>
      </p:grpSpPr>
      <p:sp>
        <p:nvSpPr>
          <p:cNvPr id="320" name="Google Shape;320;p50"/>
          <p:cNvSpPr txBox="1"/>
          <p:nvPr>
            <p:ph type="title"/>
          </p:nvPr>
        </p:nvSpPr>
        <p:spPr>
          <a:xfrm>
            <a:off x="503175" y="2039400"/>
            <a:ext cx="7615500" cy="1530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1400" u="sng">
                <a:latin typeface="Times New Roman"/>
                <a:ea typeface="Times New Roman"/>
                <a:cs typeface="Times New Roman"/>
                <a:sym typeface="Times New Roman"/>
              </a:rPr>
              <a:t>Background Subtraction</a:t>
            </a:r>
            <a:endParaRPr b="1" sz="1400" u="sng">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latin typeface="Times New Roman"/>
                <a:ea typeface="Times New Roman"/>
                <a:cs typeface="Times New Roman"/>
                <a:sym typeface="Times New Roman"/>
              </a:rPr>
              <a:t>Finally background subtraction is done to remove the binary masked building images from the aerial satellite images to extract roof tops.</a:t>
            </a:r>
            <a:endParaRPr b="1" sz="1400" u="sng">
              <a:solidFill>
                <a:srgbClr val="000000"/>
              </a:solidFill>
              <a:latin typeface="Times New Roman"/>
              <a:ea typeface="Times New Roman"/>
              <a:cs typeface="Times New Roman"/>
              <a:sym typeface="Times New Roman"/>
            </a:endParaRPr>
          </a:p>
        </p:txBody>
      </p:sp>
      <p:pic>
        <p:nvPicPr>
          <p:cNvPr id="321" name="Google Shape;321;p50"/>
          <p:cNvPicPr preferRelativeResize="0"/>
          <p:nvPr/>
        </p:nvPicPr>
        <p:blipFill>
          <a:blip r:embed="rId3">
            <a:alphaModFix/>
          </a:blip>
          <a:stretch>
            <a:fillRect/>
          </a:stretch>
        </p:blipFill>
        <p:spPr>
          <a:xfrm>
            <a:off x="692825" y="3532725"/>
            <a:ext cx="5943600" cy="1152525"/>
          </a:xfrm>
          <a:prstGeom prst="rect">
            <a:avLst/>
          </a:prstGeom>
          <a:noFill/>
          <a:ln>
            <a:noFill/>
          </a:ln>
        </p:spPr>
      </p:pic>
      <p:sp>
        <p:nvSpPr>
          <p:cNvPr id="322" name="Google Shape;322;p50"/>
          <p:cNvSpPr txBox="1"/>
          <p:nvPr/>
        </p:nvSpPr>
        <p:spPr>
          <a:xfrm>
            <a:off x="2376675" y="1426275"/>
            <a:ext cx="3000000" cy="30000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b="1" sz="1600">
              <a:latin typeface="Times New Roman"/>
              <a:ea typeface="Times New Roman"/>
              <a:cs typeface="Times New Roman"/>
              <a:sym typeface="Times New Roman"/>
            </a:endParaRPr>
          </a:p>
        </p:txBody>
      </p:sp>
      <p:pic>
        <p:nvPicPr>
          <p:cNvPr id="323" name="Google Shape;323;p50"/>
          <p:cNvPicPr preferRelativeResize="0"/>
          <p:nvPr/>
        </p:nvPicPr>
        <p:blipFill>
          <a:blip r:embed="rId4">
            <a:alphaModFix/>
          </a:blip>
          <a:stretch>
            <a:fillRect/>
          </a:stretch>
        </p:blipFill>
        <p:spPr>
          <a:xfrm>
            <a:off x="2795375" y="74575"/>
            <a:ext cx="2925825" cy="2394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1"/>
          <p:cNvSpPr txBox="1"/>
          <p:nvPr/>
        </p:nvSpPr>
        <p:spPr>
          <a:xfrm>
            <a:off x="1520450" y="12162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METRICS FOR EVALUATION</a:t>
            </a:r>
            <a:endParaRPr b="1" sz="1600">
              <a:solidFill>
                <a:srgbClr val="B45F06"/>
              </a:solidFill>
              <a:latin typeface="Times New Roman"/>
              <a:ea typeface="Times New Roman"/>
              <a:cs typeface="Times New Roman"/>
              <a:sym typeface="Times New Roman"/>
            </a:endParaRPr>
          </a:p>
        </p:txBody>
      </p:sp>
      <p:sp>
        <p:nvSpPr>
          <p:cNvPr id="329" name="Google Shape;329;p51"/>
          <p:cNvSpPr txBox="1"/>
          <p:nvPr/>
        </p:nvSpPr>
        <p:spPr>
          <a:xfrm>
            <a:off x="347575" y="596825"/>
            <a:ext cx="8616300" cy="4756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sz="1350" u="sng">
                <a:solidFill>
                  <a:srgbClr val="B45F06"/>
                </a:solidFill>
                <a:latin typeface="Times New Roman"/>
                <a:ea typeface="Times New Roman"/>
                <a:cs typeface="Times New Roman"/>
                <a:sym typeface="Times New Roman"/>
              </a:rPr>
              <a:t>For building detection segmentation:</a:t>
            </a:r>
            <a:endParaRPr sz="1350">
              <a:solidFill>
                <a:srgbClr val="B45F06"/>
              </a:solidFill>
              <a:latin typeface="Times New Roman"/>
              <a:ea typeface="Times New Roman"/>
              <a:cs typeface="Times New Roman"/>
              <a:sym typeface="Times New Roman"/>
            </a:endParaRPr>
          </a:p>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IoU - Intersection over Union /Jaccard Coefficient</a:t>
            </a:r>
            <a:endParaRPr sz="1350">
              <a:solidFill>
                <a:srgbClr val="B45F06"/>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To quantify the accuracy of our model for building detection, we use Jaccard coefficient which is to measure the similarity between detected regions and ground truth regions. Jaccard Similarity Index(JSI) measures the similarity for the two sets of pixel data, with a range from 0% to 100%. The higher the percentage, the more precise prediction. It is defined as follows:</a:t>
            </a:r>
            <a:endParaRPr sz="1350">
              <a:solidFill>
                <a:schemeClr val="dk1"/>
              </a:solidFill>
              <a:latin typeface="Times New Roman"/>
              <a:ea typeface="Times New Roman"/>
              <a:cs typeface="Times New Roman"/>
              <a:sym typeface="Times New Roman"/>
            </a:endParaRPr>
          </a:p>
          <a:p>
            <a:pPr indent="457200" lvl="0" marL="18288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457200" lvl="0" marL="18288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457200" lvl="0" marL="1828800" rtl="0" algn="l">
              <a:spcBef>
                <a:spcPts val="0"/>
              </a:spcBef>
              <a:spcAft>
                <a:spcPts val="0"/>
              </a:spcAft>
              <a:buNone/>
            </a:pP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where r</a:t>
            </a:r>
            <a:r>
              <a:rPr baseline="-25000" lang="en" sz="1350">
                <a:solidFill>
                  <a:schemeClr val="dk1"/>
                </a:solidFill>
                <a:latin typeface="Times New Roman"/>
                <a:ea typeface="Times New Roman"/>
                <a:cs typeface="Times New Roman"/>
                <a:sym typeface="Times New Roman"/>
              </a:rPr>
              <a:t>d</a:t>
            </a:r>
            <a:r>
              <a:rPr lang="en" sz="1350">
                <a:solidFill>
                  <a:schemeClr val="dk1"/>
                </a:solidFill>
                <a:latin typeface="Times New Roman"/>
                <a:ea typeface="Times New Roman"/>
                <a:cs typeface="Times New Roman"/>
                <a:sym typeface="Times New Roman"/>
              </a:rPr>
              <a:t> denotes the maske</a:t>
            </a:r>
            <a:r>
              <a:rPr lang="en" sz="1350">
                <a:solidFill>
                  <a:schemeClr val="dk1"/>
                </a:solidFill>
                <a:latin typeface="Times New Roman"/>
                <a:ea typeface="Times New Roman"/>
                <a:cs typeface="Times New Roman"/>
                <a:sym typeface="Times New Roman"/>
              </a:rPr>
              <a:t>d</a:t>
            </a:r>
            <a:r>
              <a:rPr lang="en" sz="1350">
                <a:solidFill>
                  <a:schemeClr val="dk1"/>
                </a:solidFill>
                <a:latin typeface="Times New Roman"/>
                <a:ea typeface="Times New Roman"/>
                <a:cs typeface="Times New Roman"/>
                <a:sym typeface="Times New Roman"/>
              </a:rPr>
              <a:t> region for building detection, and r</a:t>
            </a:r>
            <a:r>
              <a:rPr baseline="-25000" lang="en" sz="1350">
                <a:solidFill>
                  <a:schemeClr val="dk1"/>
                </a:solidFill>
                <a:latin typeface="Times New Roman"/>
                <a:ea typeface="Times New Roman"/>
                <a:cs typeface="Times New Roman"/>
                <a:sym typeface="Times New Roman"/>
              </a:rPr>
              <a:t>g</a:t>
            </a:r>
            <a:r>
              <a:rPr lang="en" sz="1350">
                <a:solidFill>
                  <a:schemeClr val="dk1"/>
                </a:solidFill>
                <a:latin typeface="Times New Roman"/>
                <a:ea typeface="Times New Roman"/>
                <a:cs typeface="Times New Roman"/>
                <a:sym typeface="Times New Roman"/>
              </a:rPr>
              <a:t> indicates the groundtruth region for building segmentation</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DICE Coefficient</a:t>
            </a:r>
            <a:endParaRPr sz="1350">
              <a:solidFill>
                <a:srgbClr val="B45F06"/>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We use DICE coefficient to compare the pixel-wise agreement between a predicted segmentation and its corresponding ground truth. DICE coefficient is 2 times the area of overlap divided by the total number of pixels in both the images.The formula is given by: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where X is the predicted set of pixels and Y is the ground truth.</a:t>
            </a: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45720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p:txBody>
      </p:sp>
      <p:pic>
        <p:nvPicPr>
          <p:cNvPr id="330" name="Google Shape;330;p51"/>
          <p:cNvPicPr preferRelativeResize="0"/>
          <p:nvPr/>
        </p:nvPicPr>
        <p:blipFill>
          <a:blip r:embed="rId3">
            <a:alphaModFix/>
          </a:blip>
          <a:stretch>
            <a:fillRect/>
          </a:stretch>
        </p:blipFill>
        <p:spPr>
          <a:xfrm>
            <a:off x="3475550" y="2012875"/>
            <a:ext cx="1928800" cy="593650"/>
          </a:xfrm>
          <a:prstGeom prst="rect">
            <a:avLst/>
          </a:prstGeom>
          <a:noFill/>
          <a:ln>
            <a:noFill/>
          </a:ln>
        </p:spPr>
      </p:pic>
      <p:pic>
        <p:nvPicPr>
          <p:cNvPr id="331" name="Google Shape;331;p51"/>
          <p:cNvPicPr preferRelativeResize="0"/>
          <p:nvPr/>
        </p:nvPicPr>
        <p:blipFill>
          <a:blip r:embed="rId4">
            <a:alphaModFix/>
          </a:blip>
          <a:stretch>
            <a:fillRect/>
          </a:stretch>
        </p:blipFill>
        <p:spPr>
          <a:xfrm>
            <a:off x="6010650" y="3892875"/>
            <a:ext cx="1157300" cy="492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nvSpPr>
        <p:spPr>
          <a:xfrm>
            <a:off x="1790875" y="14145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83" name="Google Shape;83;p16"/>
          <p:cNvGraphicFramePr/>
          <p:nvPr/>
        </p:nvGraphicFramePr>
        <p:xfrm>
          <a:off x="470275" y="797350"/>
          <a:ext cx="3000000" cy="3000000"/>
        </p:xfrm>
        <a:graphic>
          <a:graphicData uri="http://schemas.openxmlformats.org/drawingml/2006/table">
            <a:tbl>
              <a:tblPr>
                <a:noFill/>
                <a:tableStyleId>{9977F04F-5225-42FD-BD1B-4C57669C4E6A}</a:tableStyleId>
              </a:tblPr>
              <a:tblGrid>
                <a:gridCol w="624050"/>
                <a:gridCol w="1859650"/>
                <a:gridCol w="1980250"/>
                <a:gridCol w="1919950"/>
                <a:gridCol w="1819525"/>
              </a:tblGrid>
              <a:tr h="5252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67900">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50">
                          <a:latin typeface="Times New Roman"/>
                          <a:ea typeface="Times New Roman"/>
                          <a:cs typeface="Times New Roman"/>
                          <a:sym typeface="Times New Roman"/>
                        </a:rPr>
                        <a:t>An aerial image segmentation approach based on enhanced multi-scale convolutional neural network, 2019</a:t>
                      </a:r>
                      <a:endParaRPr b="1" sz="1250">
                        <a:latin typeface="Times New Roman"/>
                        <a:ea typeface="Times New Roman"/>
                        <a:cs typeface="Times New Roman"/>
                        <a:sym typeface="Times New Roman"/>
                      </a:endParaRPr>
                    </a:p>
                    <a:p>
                      <a:pPr indent="0" lvl="0" marL="0" rtl="0" algn="l">
                        <a:spcBef>
                          <a:spcPts val="0"/>
                        </a:spcBef>
                        <a:spcAft>
                          <a:spcPts val="0"/>
                        </a:spcAft>
                        <a:buNone/>
                      </a:pPr>
                      <a:r>
                        <a:t/>
                      </a:r>
                      <a:endParaRPr b="1" sz="1250">
                        <a:latin typeface="Times New Roman"/>
                        <a:ea typeface="Times New Roman"/>
                        <a:cs typeface="Times New Roman"/>
                        <a:sym typeface="Times New Roman"/>
                      </a:endParaRPr>
                    </a:p>
                    <a:p>
                      <a:pPr indent="0" lvl="0" marL="0" rtl="0" algn="l">
                        <a:spcBef>
                          <a:spcPts val="0"/>
                        </a:spcBef>
                        <a:spcAft>
                          <a:spcPts val="0"/>
                        </a:spcAft>
                        <a:buNone/>
                      </a:pPr>
                      <a:r>
                        <a:rPr lang="en" sz="1250">
                          <a:latin typeface="Times New Roman"/>
                          <a:ea typeface="Times New Roman"/>
                          <a:cs typeface="Times New Roman"/>
                          <a:sym typeface="Times New Roman"/>
                        </a:rPr>
                        <a:t>Xiang Li, Yuchen Jiang, Hu Peng and Shen Yin in </a:t>
                      </a:r>
                      <a:r>
                        <a:rPr lang="en" sz="1250">
                          <a:highlight>
                            <a:srgbClr val="FFFFFF"/>
                          </a:highlight>
                          <a:uFill>
                            <a:noFill/>
                          </a:uFill>
                          <a:latin typeface="Times New Roman"/>
                          <a:ea typeface="Times New Roman"/>
                          <a:cs typeface="Times New Roman"/>
                          <a:sym typeface="Times New Roman"/>
                          <a:hlinkClick r:id="rId3"/>
                        </a:rPr>
                        <a:t>2019 IEEE International Conference on Industrial Cyber Physical Systems (ICPS)</a:t>
                      </a:r>
                      <a:r>
                        <a:rPr lang="en" sz="1250">
                          <a:latin typeface="Times New Roman"/>
                          <a:ea typeface="Times New Roman"/>
                          <a:cs typeface="Times New Roman"/>
                          <a:sym typeface="Times New Roman"/>
                        </a:rPr>
                        <a:t>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Segmentation model is performed using an encoder-decoder architecture.</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A U-Net is constructed as the main network, and the bottom convolution layer of U-Net is replaced by a set of cascaded dilated convolution with different dilation rates.</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3. Add an auxiliary loss function after the cascaded dilated convolution</a:t>
                      </a:r>
                      <a:endParaRPr sz="1250">
                        <a:latin typeface="Times New Roman"/>
                        <a:ea typeface="Times New Roman"/>
                        <a:cs typeface="Times New Roman"/>
                        <a:sym typeface="Times New Roman"/>
                      </a:endParaRPr>
                    </a:p>
                    <a:p>
                      <a:pPr indent="0" lvl="0" marL="0" rtl="0" algn="l">
                        <a:spcBef>
                          <a:spcPts val="500"/>
                        </a:spcBef>
                        <a:spcAft>
                          <a:spcPts val="0"/>
                        </a:spcAft>
                        <a:buNone/>
                      </a:pPr>
                      <a:r>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50">
                          <a:latin typeface="Times New Roman"/>
                          <a:ea typeface="Times New Roman"/>
                          <a:cs typeface="Times New Roman"/>
                          <a:sym typeface="Times New Roman"/>
                        </a:rPr>
                        <a:t>1. From the aspect of design and training, the approach does not involve manual features and does not require specific preprocessing or post-processing, which can reduce the influence of subjective factors</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2.  The auxiliary loss function helps to make the network converge faster and optimize.</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Segmentation of large buildings work well but boundaries and middle parts are misaligned.</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The bulges on the boundaries are lost and edges are not detected properly.</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3. The algorithm performs well in one of the subset (countryside and forest) but does not perform well when tested on a different subset.</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2"/>
          <p:cNvSpPr txBox="1"/>
          <p:nvPr/>
        </p:nvSpPr>
        <p:spPr>
          <a:xfrm>
            <a:off x="1520450" y="12162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METRICS FOR EVALUATION</a:t>
            </a:r>
            <a:endParaRPr b="1" sz="1600">
              <a:solidFill>
                <a:srgbClr val="B45F06"/>
              </a:solidFill>
              <a:latin typeface="Times New Roman"/>
              <a:ea typeface="Times New Roman"/>
              <a:cs typeface="Times New Roman"/>
              <a:sym typeface="Times New Roman"/>
            </a:endParaRPr>
          </a:p>
        </p:txBody>
      </p:sp>
      <p:sp>
        <p:nvSpPr>
          <p:cNvPr id="337" name="Google Shape;337;p52"/>
          <p:cNvSpPr txBox="1"/>
          <p:nvPr/>
        </p:nvSpPr>
        <p:spPr>
          <a:xfrm>
            <a:off x="524850" y="709825"/>
            <a:ext cx="8102700" cy="3509400"/>
          </a:xfrm>
          <a:prstGeom prst="rect">
            <a:avLst/>
          </a:prstGeom>
          <a:noFill/>
          <a:ln>
            <a:noFill/>
          </a:ln>
        </p:spPr>
        <p:txBody>
          <a:bodyPr anchorCtr="0" anchor="t" bIns="91425" lIns="91425" spcFirstLastPara="1" rIns="91425" wrap="square" tIns="91425">
            <a:spAutoFit/>
          </a:bodyPr>
          <a:lstStyle/>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MCC - Matthews Correlation Coefficient</a:t>
            </a:r>
            <a:endParaRPr sz="1350">
              <a:solidFill>
                <a:srgbClr val="B45F06"/>
              </a:solidFill>
              <a:latin typeface="Times New Roman"/>
              <a:ea typeface="Times New Roman"/>
              <a:cs typeface="Times New Roman"/>
              <a:sym typeface="Times New Roman"/>
            </a:endParaRPr>
          </a:p>
          <a:p>
            <a:pPr indent="45720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We use the MCC , a standard measure of a binary classifier’s performance, where values are in the range −1.0 to 1.0, with 1.0 being perfect building segmentation, 0.0 being random building segmentation, and −1.0 indicating building segmentation is always wrong. The expression for computing MCC is below, where TP is the fraction of true positives, FP is the fraction of false positives, TN is the fraction of true negatives, and FN is the fraction of false negatives, such that TP+FP+TN+FN= 1.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Accuracy</a:t>
            </a:r>
            <a:endParaRPr sz="1350">
              <a:solidFill>
                <a:srgbClr val="B45F06"/>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Accuracy is the percentage of correct predictions for the test data. It can be calculated easily by dividing the number of correct predictions by the number of total predictions.</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p:txBody>
      </p:sp>
      <p:pic>
        <p:nvPicPr>
          <p:cNvPr id="338" name="Google Shape;338;p52"/>
          <p:cNvPicPr preferRelativeResize="0"/>
          <p:nvPr/>
        </p:nvPicPr>
        <p:blipFill>
          <a:blip r:embed="rId3">
            <a:alphaModFix/>
          </a:blip>
          <a:stretch>
            <a:fillRect/>
          </a:stretch>
        </p:blipFill>
        <p:spPr>
          <a:xfrm>
            <a:off x="2454213" y="2110913"/>
            <a:ext cx="3871025" cy="707225"/>
          </a:xfrm>
          <a:prstGeom prst="rect">
            <a:avLst/>
          </a:prstGeom>
          <a:noFill/>
          <a:ln>
            <a:noFill/>
          </a:ln>
        </p:spPr>
      </p:pic>
      <p:pic>
        <p:nvPicPr>
          <p:cNvPr id="339" name="Google Shape;339;p52"/>
          <p:cNvPicPr preferRelativeResize="0"/>
          <p:nvPr/>
        </p:nvPicPr>
        <p:blipFill rotWithShape="1">
          <a:blip r:embed="rId4">
            <a:alphaModFix/>
          </a:blip>
          <a:srcRect b="23141" l="0" r="0" t="23746"/>
          <a:stretch/>
        </p:blipFill>
        <p:spPr>
          <a:xfrm>
            <a:off x="3285688" y="3757800"/>
            <a:ext cx="2850625" cy="5748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3"/>
          <p:cNvSpPr txBox="1"/>
          <p:nvPr/>
        </p:nvSpPr>
        <p:spPr>
          <a:xfrm>
            <a:off x="1520450" y="12162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METRICS FOR EVALUATION</a:t>
            </a:r>
            <a:endParaRPr b="1" sz="1600">
              <a:solidFill>
                <a:srgbClr val="B45F06"/>
              </a:solidFill>
              <a:latin typeface="Times New Roman"/>
              <a:ea typeface="Times New Roman"/>
              <a:cs typeface="Times New Roman"/>
              <a:sym typeface="Times New Roman"/>
            </a:endParaRPr>
          </a:p>
        </p:txBody>
      </p:sp>
      <p:sp>
        <p:nvSpPr>
          <p:cNvPr id="345" name="Google Shape;345;p53"/>
          <p:cNvSpPr txBox="1"/>
          <p:nvPr/>
        </p:nvSpPr>
        <p:spPr>
          <a:xfrm>
            <a:off x="524850" y="709825"/>
            <a:ext cx="81027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50" u="sng">
                <a:solidFill>
                  <a:srgbClr val="B45F06"/>
                </a:solidFill>
                <a:latin typeface="Times New Roman"/>
                <a:ea typeface="Times New Roman"/>
                <a:cs typeface="Times New Roman"/>
                <a:sym typeface="Times New Roman"/>
              </a:rPr>
              <a:t>For roof type classification:</a:t>
            </a:r>
            <a:endParaRPr sz="1350">
              <a:solidFill>
                <a:srgbClr val="B45F06"/>
              </a:solidFill>
              <a:latin typeface="Times New Roman"/>
              <a:ea typeface="Times New Roman"/>
              <a:cs typeface="Times New Roman"/>
              <a:sym typeface="Times New Roman"/>
            </a:endParaRPr>
          </a:p>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Classification Report</a:t>
            </a:r>
            <a:endParaRPr b="1" sz="1350">
              <a:solidFill>
                <a:srgbClr val="B45F06"/>
              </a:solidFill>
              <a:latin typeface="Times New Roman"/>
              <a:ea typeface="Times New Roman"/>
              <a:cs typeface="Times New Roman"/>
              <a:sym typeface="Times New Roman"/>
            </a:endParaRPr>
          </a:p>
          <a:p>
            <a:pPr indent="457200" lvl="0" marL="457200" rtl="0" algn="l">
              <a:spcBef>
                <a:spcPts val="0"/>
              </a:spcBef>
              <a:spcAft>
                <a:spcPts val="0"/>
              </a:spcAft>
              <a:buNone/>
            </a:pPr>
            <a:r>
              <a:rPr lang="en" sz="1350">
                <a:solidFill>
                  <a:srgbClr val="282828"/>
                </a:solidFill>
                <a:highlight>
                  <a:srgbClr val="FFFFFF"/>
                </a:highlight>
                <a:latin typeface="Times New Roman"/>
                <a:ea typeface="Times New Roman"/>
                <a:cs typeface="Times New Roman"/>
                <a:sym typeface="Times New Roman"/>
              </a:rPr>
              <a:t>The classification report is used to measure the quality of predictions from a classification algorithm. Precision, Recall and F1 scores are calculated on a per-class basis based on True Positives, True Negatives, False Positives, False Negatives. Here, we </a:t>
            </a:r>
            <a:r>
              <a:rPr lang="en" sz="1350">
                <a:solidFill>
                  <a:srgbClr val="282828"/>
                </a:solidFill>
                <a:highlight>
                  <a:srgbClr val="FFFFFF"/>
                </a:highlight>
                <a:latin typeface="Times New Roman"/>
                <a:ea typeface="Times New Roman"/>
                <a:cs typeface="Times New Roman"/>
                <a:sym typeface="Times New Roman"/>
              </a:rPr>
              <a:t>calculate</a:t>
            </a:r>
            <a:r>
              <a:rPr lang="en" sz="1350">
                <a:solidFill>
                  <a:srgbClr val="282828"/>
                </a:solidFill>
                <a:highlight>
                  <a:srgbClr val="FFFFFF"/>
                </a:highlight>
                <a:latin typeface="Times New Roman"/>
                <a:ea typeface="Times New Roman"/>
                <a:cs typeface="Times New Roman"/>
                <a:sym typeface="Times New Roman"/>
              </a:rPr>
              <a:t> the above values for each of the classes, namely: Flat, Gable, Complex.</a:t>
            </a:r>
            <a:endParaRPr sz="1350">
              <a:solidFill>
                <a:srgbClr val="282828"/>
              </a:solidFill>
              <a:highlight>
                <a:srgbClr val="FFFFFF"/>
              </a:highlight>
              <a:latin typeface="Times New Roman"/>
              <a:ea typeface="Times New Roman"/>
              <a:cs typeface="Times New Roman"/>
              <a:sym typeface="Times New Roman"/>
            </a:endParaRPr>
          </a:p>
          <a:p>
            <a:pPr indent="457200" lvl="0" marL="457200" rtl="0" algn="l">
              <a:spcBef>
                <a:spcPts val="0"/>
              </a:spcBef>
              <a:spcAft>
                <a:spcPts val="0"/>
              </a:spcAft>
              <a:buNone/>
            </a:pPr>
            <a:r>
              <a:t/>
            </a:r>
            <a:endParaRPr sz="1350">
              <a:solidFill>
                <a:srgbClr val="282828"/>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b="1" lang="en" sz="1350">
                <a:solidFill>
                  <a:schemeClr val="dk1"/>
                </a:solidFill>
                <a:latin typeface="Times New Roman"/>
                <a:ea typeface="Times New Roman"/>
                <a:cs typeface="Times New Roman"/>
                <a:sym typeface="Times New Roman"/>
              </a:rPr>
              <a:t>								</a:t>
            </a:r>
            <a:endParaRPr b="1"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1350">
              <a:solidFill>
                <a:schemeClr val="dk1"/>
              </a:solidFill>
              <a:latin typeface="Times New Roman"/>
              <a:ea typeface="Times New Roman"/>
              <a:cs typeface="Times New Roman"/>
              <a:sym typeface="Times New Roman"/>
            </a:endParaRPr>
          </a:p>
          <a:p>
            <a:pPr indent="-314325" lvl="0" marL="457200" rtl="0" algn="l">
              <a:spcBef>
                <a:spcPts val="0"/>
              </a:spcBef>
              <a:spcAft>
                <a:spcPts val="0"/>
              </a:spcAft>
              <a:buClr>
                <a:srgbClr val="B45F06"/>
              </a:buClr>
              <a:buSzPts val="1350"/>
              <a:buFont typeface="Times New Roman"/>
              <a:buChar char="❏"/>
            </a:pPr>
            <a:r>
              <a:rPr b="1" lang="en" sz="1350">
                <a:solidFill>
                  <a:srgbClr val="B45F06"/>
                </a:solidFill>
                <a:latin typeface="Times New Roman"/>
                <a:ea typeface="Times New Roman"/>
                <a:cs typeface="Times New Roman"/>
                <a:sym typeface="Times New Roman"/>
              </a:rPr>
              <a:t>AUC-ROC</a:t>
            </a:r>
            <a:endParaRPr b="1" sz="1350">
              <a:solidFill>
                <a:srgbClr val="B45F06"/>
              </a:solidFill>
              <a:latin typeface="Times New Roman"/>
              <a:ea typeface="Times New Roman"/>
              <a:cs typeface="Times New Roman"/>
              <a:sym typeface="Times New Roman"/>
            </a:endParaRPr>
          </a:p>
          <a:p>
            <a:pPr indent="0" lvl="0" marL="457200" rtl="0" algn="l">
              <a:spcBef>
                <a:spcPts val="0"/>
              </a:spcBef>
              <a:spcAft>
                <a:spcPts val="0"/>
              </a:spcAft>
              <a:buNone/>
            </a:pPr>
            <a:r>
              <a:rPr b="1" lang="en" sz="1350">
                <a:solidFill>
                  <a:schemeClr val="dk1"/>
                </a:solidFill>
                <a:latin typeface="Times New Roman"/>
                <a:ea typeface="Times New Roman"/>
                <a:cs typeface="Times New Roman"/>
                <a:sym typeface="Times New Roman"/>
              </a:rPr>
              <a:t>	</a:t>
            </a:r>
            <a:r>
              <a:rPr lang="en" sz="1350">
                <a:solidFill>
                  <a:srgbClr val="222222"/>
                </a:solidFill>
                <a:highlight>
                  <a:srgbClr val="FFFFFF"/>
                </a:highlight>
                <a:latin typeface="Times New Roman"/>
                <a:ea typeface="Times New Roman"/>
                <a:cs typeface="Times New Roman"/>
                <a:sym typeface="Times New Roman"/>
              </a:rPr>
              <a:t>The Receiver Operator Characteristic (ROC) is a probability curve that plots the TPR(True Positive Rate) against the FPR(False Positive Rate) at various threshold values and separates the ‘signal’ from the ‘noise’. The Area Under the Curve (AUC) is the measure of the ability of a classifier to distinguish between classes. Higher the values of AUC-ROC, better is the performance of classification algorithm.</a:t>
            </a:r>
            <a:endParaRPr sz="1350">
              <a:solidFill>
                <a:schemeClr val="dk1"/>
              </a:solidFill>
              <a:latin typeface="Times New Roman"/>
              <a:ea typeface="Times New Roman"/>
              <a:cs typeface="Times New Roman"/>
              <a:sym typeface="Times New Roman"/>
            </a:endParaRPr>
          </a:p>
        </p:txBody>
      </p:sp>
      <p:pic>
        <p:nvPicPr>
          <p:cNvPr id="346" name="Google Shape;346;p53"/>
          <p:cNvPicPr preferRelativeResize="0"/>
          <p:nvPr/>
        </p:nvPicPr>
        <p:blipFill>
          <a:blip r:embed="rId3">
            <a:alphaModFix/>
          </a:blip>
          <a:stretch>
            <a:fillRect/>
          </a:stretch>
        </p:blipFill>
        <p:spPr>
          <a:xfrm>
            <a:off x="737725" y="2151050"/>
            <a:ext cx="2660700" cy="680588"/>
          </a:xfrm>
          <a:prstGeom prst="rect">
            <a:avLst/>
          </a:prstGeom>
          <a:noFill/>
          <a:ln>
            <a:noFill/>
          </a:ln>
        </p:spPr>
      </p:pic>
      <p:pic>
        <p:nvPicPr>
          <p:cNvPr id="347" name="Google Shape;347;p53"/>
          <p:cNvPicPr preferRelativeResize="0"/>
          <p:nvPr/>
        </p:nvPicPr>
        <p:blipFill>
          <a:blip r:embed="rId4">
            <a:alphaModFix/>
          </a:blip>
          <a:stretch>
            <a:fillRect/>
          </a:stretch>
        </p:blipFill>
        <p:spPr>
          <a:xfrm>
            <a:off x="3590125" y="2193300"/>
            <a:ext cx="2525450" cy="577100"/>
          </a:xfrm>
          <a:prstGeom prst="rect">
            <a:avLst/>
          </a:prstGeom>
          <a:noFill/>
          <a:ln>
            <a:noFill/>
          </a:ln>
        </p:spPr>
      </p:pic>
      <p:pic>
        <p:nvPicPr>
          <p:cNvPr id="348" name="Google Shape;348;p53"/>
          <p:cNvPicPr preferRelativeResize="0"/>
          <p:nvPr/>
        </p:nvPicPr>
        <p:blipFill>
          <a:blip r:embed="rId5">
            <a:alphaModFix/>
          </a:blip>
          <a:stretch>
            <a:fillRect/>
          </a:stretch>
        </p:blipFill>
        <p:spPr>
          <a:xfrm>
            <a:off x="6267600" y="2193300"/>
            <a:ext cx="2237811" cy="4926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graphicFrame>
        <p:nvGraphicFramePr>
          <p:cNvPr id="353" name="Google Shape;353;p54"/>
          <p:cNvGraphicFramePr/>
          <p:nvPr/>
        </p:nvGraphicFramePr>
        <p:xfrm>
          <a:off x="681200" y="540072"/>
          <a:ext cx="3000000" cy="3000000"/>
        </p:xfrm>
        <a:graphic>
          <a:graphicData uri="http://schemas.openxmlformats.org/drawingml/2006/table">
            <a:tbl>
              <a:tblPr>
                <a:noFill/>
                <a:tableStyleId>{9977F04F-5225-42FD-BD1B-4C57669C4E6A}</a:tableStyleId>
              </a:tblPr>
              <a:tblGrid>
                <a:gridCol w="861350"/>
                <a:gridCol w="1711700"/>
                <a:gridCol w="2824050"/>
                <a:gridCol w="2456875"/>
              </a:tblGrid>
              <a:tr h="56592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TEST CASE ID</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DESCRIPTION</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INPUT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a:t>
                      </a:r>
                      <a:r>
                        <a:rPr b="1" lang="en" sz="1200">
                          <a:latin typeface="Times New Roman"/>
                          <a:ea typeface="Times New Roman"/>
                          <a:cs typeface="Times New Roman"/>
                          <a:sym typeface="Times New Roman"/>
                        </a:rPr>
                        <a:t>OUTPUT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70497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TC_01</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Clipping of aerial satellite images into (1536 * 1536) dimensions.</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0442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TC_02</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Clipping of ground truth images into (1536 * 1536) dimensions.</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354" name="Google Shape;354;p54"/>
          <p:cNvPicPr preferRelativeResize="0"/>
          <p:nvPr/>
        </p:nvPicPr>
        <p:blipFill>
          <a:blip r:embed="rId3">
            <a:alphaModFix/>
          </a:blip>
          <a:stretch>
            <a:fillRect/>
          </a:stretch>
        </p:blipFill>
        <p:spPr>
          <a:xfrm>
            <a:off x="3507177" y="1169750"/>
            <a:ext cx="2371023" cy="1558325"/>
          </a:xfrm>
          <a:prstGeom prst="rect">
            <a:avLst/>
          </a:prstGeom>
          <a:noFill/>
          <a:ln>
            <a:noFill/>
          </a:ln>
        </p:spPr>
      </p:pic>
      <p:pic>
        <p:nvPicPr>
          <p:cNvPr id="355" name="Google Shape;355;p54"/>
          <p:cNvPicPr preferRelativeResize="0"/>
          <p:nvPr/>
        </p:nvPicPr>
        <p:blipFill>
          <a:blip r:embed="rId4">
            <a:alphaModFix/>
          </a:blip>
          <a:stretch>
            <a:fillRect/>
          </a:stretch>
        </p:blipFill>
        <p:spPr>
          <a:xfrm>
            <a:off x="6189275" y="1200163"/>
            <a:ext cx="2278477" cy="1497500"/>
          </a:xfrm>
          <a:prstGeom prst="rect">
            <a:avLst/>
          </a:prstGeom>
          <a:noFill/>
          <a:ln>
            <a:noFill/>
          </a:ln>
        </p:spPr>
      </p:pic>
      <p:pic>
        <p:nvPicPr>
          <p:cNvPr id="356" name="Google Shape;356;p54"/>
          <p:cNvPicPr preferRelativeResize="0"/>
          <p:nvPr/>
        </p:nvPicPr>
        <p:blipFill>
          <a:blip r:embed="rId5">
            <a:alphaModFix/>
          </a:blip>
          <a:stretch>
            <a:fillRect/>
          </a:stretch>
        </p:blipFill>
        <p:spPr>
          <a:xfrm>
            <a:off x="3545726" y="2923925"/>
            <a:ext cx="2371024" cy="1530382"/>
          </a:xfrm>
          <a:prstGeom prst="rect">
            <a:avLst/>
          </a:prstGeom>
          <a:noFill/>
          <a:ln>
            <a:noFill/>
          </a:ln>
        </p:spPr>
      </p:pic>
      <p:pic>
        <p:nvPicPr>
          <p:cNvPr id="357" name="Google Shape;357;p54"/>
          <p:cNvPicPr preferRelativeResize="0"/>
          <p:nvPr/>
        </p:nvPicPr>
        <p:blipFill>
          <a:blip r:embed="rId6">
            <a:alphaModFix/>
          </a:blip>
          <a:stretch>
            <a:fillRect/>
          </a:stretch>
        </p:blipFill>
        <p:spPr>
          <a:xfrm>
            <a:off x="6143000" y="2929400"/>
            <a:ext cx="2371025" cy="1519419"/>
          </a:xfrm>
          <a:prstGeom prst="rect">
            <a:avLst/>
          </a:prstGeom>
          <a:noFill/>
          <a:ln>
            <a:noFill/>
          </a:ln>
        </p:spPr>
      </p:pic>
      <p:sp>
        <p:nvSpPr>
          <p:cNvPr id="358" name="Google Shape;358;p54"/>
          <p:cNvSpPr txBox="1"/>
          <p:nvPr/>
        </p:nvSpPr>
        <p:spPr>
          <a:xfrm>
            <a:off x="1542550" y="10897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TEST CASES</a:t>
            </a:r>
            <a:endParaRPr b="1" sz="1600">
              <a:solidFill>
                <a:srgbClr val="B45F06"/>
              </a:solidFill>
              <a:latin typeface="Times New Roman"/>
              <a:ea typeface="Times New Roman"/>
              <a:cs typeface="Times New Roman"/>
              <a:sym typeface="Times New Roma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graphicFrame>
        <p:nvGraphicFramePr>
          <p:cNvPr id="363" name="Google Shape;363;p55"/>
          <p:cNvGraphicFramePr/>
          <p:nvPr/>
        </p:nvGraphicFramePr>
        <p:xfrm>
          <a:off x="681200" y="540072"/>
          <a:ext cx="3000000" cy="3000000"/>
        </p:xfrm>
        <a:graphic>
          <a:graphicData uri="http://schemas.openxmlformats.org/drawingml/2006/table">
            <a:tbl>
              <a:tblPr>
                <a:noFill/>
                <a:tableStyleId>{9977F04F-5225-42FD-BD1B-4C57669C4E6A}</a:tableStyleId>
              </a:tblPr>
              <a:tblGrid>
                <a:gridCol w="861350"/>
                <a:gridCol w="1242150"/>
                <a:gridCol w="2539100"/>
                <a:gridCol w="3118050"/>
              </a:tblGrid>
              <a:tr h="578775">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ID</a:t>
                      </a:r>
                      <a:endParaRPr b="1" sz="12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DESCRIPTION</a:t>
                      </a:r>
                      <a:endParaRPr b="1" sz="12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INPUT</a:t>
                      </a:r>
                      <a:endParaRPr b="1" sz="12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a:t>
                      </a:r>
                      <a:r>
                        <a:rPr b="1" lang="en" sz="1200">
                          <a:latin typeface="Times New Roman"/>
                          <a:ea typeface="Times New Roman"/>
                          <a:cs typeface="Times New Roman"/>
                          <a:sym typeface="Times New Roman"/>
                        </a:rPr>
                        <a:t> OUTPUT</a:t>
                      </a:r>
                      <a:endParaRPr b="1" sz="12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1628500">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TC_03</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Normalisation</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r h="187577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TC_04</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Applying Threshold</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rgbClr val="222222"/>
                      </a:solidFill>
                      <a:prstDash val="solid"/>
                      <a:round/>
                      <a:headEnd len="sm" w="sm" type="none"/>
                      <a:tailEnd len="sm" w="sm" type="none"/>
                    </a:lnL>
                    <a:lnR cap="flat" cmpd="sng" w="9525">
                      <a:solidFill>
                        <a:srgbClr val="222222"/>
                      </a:solidFill>
                      <a:prstDash val="solid"/>
                      <a:round/>
                      <a:headEnd len="sm" w="sm" type="none"/>
                      <a:tailEnd len="sm" w="sm" type="none"/>
                    </a:lnR>
                    <a:lnT cap="flat" cmpd="sng" w="9525">
                      <a:solidFill>
                        <a:srgbClr val="222222"/>
                      </a:solidFill>
                      <a:prstDash val="solid"/>
                      <a:round/>
                      <a:headEnd len="sm" w="sm" type="none"/>
                      <a:tailEnd len="sm" w="sm" type="none"/>
                    </a:lnT>
                    <a:lnB cap="flat" cmpd="sng" w="9525">
                      <a:solidFill>
                        <a:srgbClr val="222222"/>
                      </a:solidFill>
                      <a:prstDash val="solid"/>
                      <a:round/>
                      <a:headEnd len="sm" w="sm" type="none"/>
                      <a:tailEnd len="sm" w="sm" type="none"/>
                    </a:lnB>
                  </a:tcPr>
                </a:tc>
              </a:tr>
            </a:tbl>
          </a:graphicData>
        </a:graphic>
      </p:graphicFrame>
      <p:pic>
        <p:nvPicPr>
          <p:cNvPr id="364" name="Google Shape;364;p55"/>
          <p:cNvPicPr preferRelativeResize="0"/>
          <p:nvPr/>
        </p:nvPicPr>
        <p:blipFill>
          <a:blip r:embed="rId3">
            <a:alphaModFix/>
          </a:blip>
          <a:stretch>
            <a:fillRect/>
          </a:stretch>
        </p:blipFill>
        <p:spPr>
          <a:xfrm>
            <a:off x="5408925" y="1198000"/>
            <a:ext cx="2949250" cy="1333350"/>
          </a:xfrm>
          <a:prstGeom prst="rect">
            <a:avLst/>
          </a:prstGeom>
          <a:noFill/>
          <a:ln>
            <a:noFill/>
          </a:ln>
        </p:spPr>
      </p:pic>
      <p:sp>
        <p:nvSpPr>
          <p:cNvPr id="365" name="Google Shape;365;p55"/>
          <p:cNvSpPr txBox="1"/>
          <p:nvPr/>
        </p:nvSpPr>
        <p:spPr>
          <a:xfrm>
            <a:off x="1542550" y="10897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TEST CASES</a:t>
            </a:r>
            <a:endParaRPr b="1" sz="1600">
              <a:solidFill>
                <a:srgbClr val="B45F06"/>
              </a:solidFill>
              <a:latin typeface="Times New Roman"/>
              <a:ea typeface="Times New Roman"/>
              <a:cs typeface="Times New Roman"/>
              <a:sym typeface="Times New Roman"/>
            </a:endParaRPr>
          </a:p>
        </p:txBody>
      </p:sp>
      <p:pic>
        <p:nvPicPr>
          <p:cNvPr id="366" name="Google Shape;366;p55"/>
          <p:cNvPicPr preferRelativeResize="0"/>
          <p:nvPr/>
        </p:nvPicPr>
        <p:blipFill>
          <a:blip r:embed="rId4">
            <a:alphaModFix/>
          </a:blip>
          <a:stretch>
            <a:fillRect/>
          </a:stretch>
        </p:blipFill>
        <p:spPr>
          <a:xfrm>
            <a:off x="2784700" y="1160200"/>
            <a:ext cx="2539101" cy="1408925"/>
          </a:xfrm>
          <a:prstGeom prst="rect">
            <a:avLst/>
          </a:prstGeom>
          <a:noFill/>
          <a:ln>
            <a:noFill/>
          </a:ln>
        </p:spPr>
      </p:pic>
      <p:pic>
        <p:nvPicPr>
          <p:cNvPr id="367" name="Google Shape;367;p55"/>
          <p:cNvPicPr preferRelativeResize="0"/>
          <p:nvPr/>
        </p:nvPicPr>
        <p:blipFill rotWithShape="1">
          <a:blip r:embed="rId5">
            <a:alphaModFix/>
          </a:blip>
          <a:srcRect b="3999" l="0" r="50352" t="6322"/>
          <a:stretch/>
        </p:blipFill>
        <p:spPr>
          <a:xfrm>
            <a:off x="2983925" y="2875525"/>
            <a:ext cx="2090074" cy="1599300"/>
          </a:xfrm>
          <a:prstGeom prst="rect">
            <a:avLst/>
          </a:prstGeom>
          <a:noFill/>
          <a:ln>
            <a:noFill/>
          </a:ln>
        </p:spPr>
      </p:pic>
      <p:pic>
        <p:nvPicPr>
          <p:cNvPr id="368" name="Google Shape;368;p55"/>
          <p:cNvPicPr preferRelativeResize="0"/>
          <p:nvPr/>
        </p:nvPicPr>
        <p:blipFill rotWithShape="1">
          <a:blip r:embed="rId5">
            <a:alphaModFix/>
          </a:blip>
          <a:srcRect b="4188" l="50675" r="0" t="7627"/>
          <a:stretch/>
        </p:blipFill>
        <p:spPr>
          <a:xfrm>
            <a:off x="5703250" y="2853000"/>
            <a:ext cx="2142325" cy="16443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graphicFrame>
        <p:nvGraphicFramePr>
          <p:cNvPr id="373" name="Google Shape;373;p56"/>
          <p:cNvGraphicFramePr/>
          <p:nvPr/>
        </p:nvGraphicFramePr>
        <p:xfrm>
          <a:off x="681200" y="540072"/>
          <a:ext cx="3000000" cy="3000000"/>
        </p:xfrm>
        <a:graphic>
          <a:graphicData uri="http://schemas.openxmlformats.org/drawingml/2006/table">
            <a:tbl>
              <a:tblPr>
                <a:noFill/>
                <a:tableStyleId>{9977F04F-5225-42FD-BD1B-4C57669C4E6A}</a:tableStyleId>
              </a:tblPr>
              <a:tblGrid>
                <a:gridCol w="861350"/>
                <a:gridCol w="1242150"/>
                <a:gridCol w="2638175"/>
                <a:gridCol w="3018975"/>
              </a:tblGrid>
              <a:tr h="539850">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ID</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DESCRIPTION</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INPUT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a:t>
                      </a:r>
                      <a:r>
                        <a:rPr b="1" lang="en" sz="1200">
                          <a:latin typeface="Times New Roman"/>
                          <a:ea typeface="Times New Roman"/>
                          <a:cs typeface="Times New Roman"/>
                          <a:sym typeface="Times New Roman"/>
                        </a:rPr>
                        <a:t> OUTPUT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77797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TC_05</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Building segmentation results- with no buildings.</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9092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TC_06</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Building segmentation of a single building.</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74" name="Google Shape;374;p56"/>
          <p:cNvSpPr txBox="1"/>
          <p:nvPr/>
        </p:nvSpPr>
        <p:spPr>
          <a:xfrm>
            <a:off x="1542550" y="10897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TEST CASES</a:t>
            </a:r>
            <a:endParaRPr b="1" sz="1600">
              <a:solidFill>
                <a:srgbClr val="B45F06"/>
              </a:solidFill>
              <a:latin typeface="Times New Roman"/>
              <a:ea typeface="Times New Roman"/>
              <a:cs typeface="Times New Roman"/>
              <a:sym typeface="Times New Roman"/>
            </a:endParaRPr>
          </a:p>
        </p:txBody>
      </p:sp>
      <p:pic>
        <p:nvPicPr>
          <p:cNvPr id="375" name="Google Shape;375;p56"/>
          <p:cNvPicPr preferRelativeResize="0"/>
          <p:nvPr/>
        </p:nvPicPr>
        <p:blipFill>
          <a:blip r:embed="rId3">
            <a:alphaModFix/>
          </a:blip>
          <a:stretch>
            <a:fillRect/>
          </a:stretch>
        </p:blipFill>
        <p:spPr>
          <a:xfrm>
            <a:off x="3127200" y="1088675"/>
            <a:ext cx="1824550" cy="1765025"/>
          </a:xfrm>
          <a:prstGeom prst="rect">
            <a:avLst/>
          </a:prstGeom>
          <a:noFill/>
          <a:ln>
            <a:noFill/>
          </a:ln>
        </p:spPr>
      </p:pic>
      <p:pic>
        <p:nvPicPr>
          <p:cNvPr id="376" name="Google Shape;376;p56"/>
          <p:cNvPicPr preferRelativeResize="0"/>
          <p:nvPr/>
        </p:nvPicPr>
        <p:blipFill>
          <a:blip r:embed="rId4">
            <a:alphaModFix/>
          </a:blip>
          <a:stretch>
            <a:fillRect/>
          </a:stretch>
        </p:blipFill>
        <p:spPr>
          <a:xfrm>
            <a:off x="6088600" y="1088676"/>
            <a:ext cx="1781825" cy="1765025"/>
          </a:xfrm>
          <a:prstGeom prst="rect">
            <a:avLst/>
          </a:prstGeom>
          <a:noFill/>
          <a:ln>
            <a:noFill/>
          </a:ln>
        </p:spPr>
      </p:pic>
      <p:pic>
        <p:nvPicPr>
          <p:cNvPr id="377" name="Google Shape;377;p56"/>
          <p:cNvPicPr preferRelativeResize="0"/>
          <p:nvPr/>
        </p:nvPicPr>
        <p:blipFill>
          <a:blip r:embed="rId5">
            <a:alphaModFix/>
          </a:blip>
          <a:stretch>
            <a:fillRect/>
          </a:stretch>
        </p:blipFill>
        <p:spPr>
          <a:xfrm>
            <a:off x="3037200" y="2991050"/>
            <a:ext cx="2004550" cy="1705200"/>
          </a:xfrm>
          <a:prstGeom prst="rect">
            <a:avLst/>
          </a:prstGeom>
          <a:noFill/>
          <a:ln>
            <a:noFill/>
          </a:ln>
        </p:spPr>
      </p:pic>
      <p:pic>
        <p:nvPicPr>
          <p:cNvPr id="378" name="Google Shape;378;p56"/>
          <p:cNvPicPr preferRelativeResize="0"/>
          <p:nvPr/>
        </p:nvPicPr>
        <p:blipFill>
          <a:blip r:embed="rId6">
            <a:alphaModFix/>
          </a:blip>
          <a:stretch>
            <a:fillRect/>
          </a:stretch>
        </p:blipFill>
        <p:spPr>
          <a:xfrm>
            <a:off x="5978700" y="2866650"/>
            <a:ext cx="1891725" cy="17650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graphicFrame>
        <p:nvGraphicFramePr>
          <p:cNvPr id="383" name="Google Shape;383;p57"/>
          <p:cNvGraphicFramePr/>
          <p:nvPr/>
        </p:nvGraphicFramePr>
        <p:xfrm>
          <a:off x="681200" y="540072"/>
          <a:ext cx="3000000" cy="3000000"/>
        </p:xfrm>
        <a:graphic>
          <a:graphicData uri="http://schemas.openxmlformats.org/drawingml/2006/table">
            <a:tbl>
              <a:tblPr>
                <a:noFill/>
                <a:tableStyleId>{9977F04F-5225-42FD-BD1B-4C57669C4E6A}</a:tableStyleId>
              </a:tblPr>
              <a:tblGrid>
                <a:gridCol w="861350"/>
                <a:gridCol w="1242150"/>
                <a:gridCol w="2638175"/>
                <a:gridCol w="3018975"/>
              </a:tblGrid>
              <a:tr h="582800">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ID</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CASE DESCRIPTION</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INPUT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latin typeface="Times New Roman"/>
                          <a:ea typeface="Times New Roman"/>
                          <a:cs typeface="Times New Roman"/>
                          <a:sym typeface="Times New Roman"/>
                        </a:rPr>
                        <a:t>TEST OUTPUT</a:t>
                      </a:r>
                      <a:endParaRPr b="1"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156475">
                <a:tc>
                  <a:txBody>
                    <a:bodyPr/>
                    <a:lstStyle/>
                    <a:p>
                      <a:pPr indent="0" lvl="0" marL="0" rtl="0" algn="l">
                        <a:spcBef>
                          <a:spcPts val="0"/>
                        </a:spcBef>
                        <a:spcAft>
                          <a:spcPts val="0"/>
                        </a:spcAft>
                        <a:buNone/>
                      </a:pPr>
                      <a:r>
                        <a:rPr lang="en" sz="1300">
                          <a:latin typeface="Times New Roman"/>
                          <a:ea typeface="Times New Roman"/>
                          <a:cs typeface="Times New Roman"/>
                          <a:sym typeface="Times New Roman"/>
                        </a:rPr>
                        <a:t>TC_07</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Building segmentation of various buildings in a single image.</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3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84" name="Google Shape;384;p57"/>
          <p:cNvSpPr txBox="1"/>
          <p:nvPr/>
        </p:nvSpPr>
        <p:spPr>
          <a:xfrm>
            <a:off x="1542550" y="108975"/>
            <a:ext cx="5647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TEST CASES</a:t>
            </a:r>
            <a:endParaRPr b="1" sz="1600">
              <a:solidFill>
                <a:srgbClr val="B45F06"/>
              </a:solidFill>
              <a:latin typeface="Times New Roman"/>
              <a:ea typeface="Times New Roman"/>
              <a:cs typeface="Times New Roman"/>
              <a:sym typeface="Times New Roman"/>
            </a:endParaRPr>
          </a:p>
        </p:txBody>
      </p:sp>
      <p:pic>
        <p:nvPicPr>
          <p:cNvPr id="385" name="Google Shape;385;p57"/>
          <p:cNvPicPr preferRelativeResize="0"/>
          <p:nvPr/>
        </p:nvPicPr>
        <p:blipFill rotWithShape="1">
          <a:blip r:embed="rId3">
            <a:alphaModFix/>
          </a:blip>
          <a:srcRect b="1912" l="1412" r="66711" t="21594"/>
          <a:stretch/>
        </p:blipFill>
        <p:spPr>
          <a:xfrm>
            <a:off x="3202500" y="1341775"/>
            <a:ext cx="1781826" cy="1603800"/>
          </a:xfrm>
          <a:prstGeom prst="rect">
            <a:avLst/>
          </a:prstGeom>
          <a:noFill/>
          <a:ln>
            <a:noFill/>
          </a:ln>
        </p:spPr>
      </p:pic>
      <p:pic>
        <p:nvPicPr>
          <p:cNvPr id="386" name="Google Shape;386;p57"/>
          <p:cNvPicPr preferRelativeResize="0"/>
          <p:nvPr/>
        </p:nvPicPr>
        <p:blipFill>
          <a:blip r:embed="rId4">
            <a:alphaModFix/>
          </a:blip>
          <a:stretch>
            <a:fillRect/>
          </a:stretch>
        </p:blipFill>
        <p:spPr>
          <a:xfrm>
            <a:off x="6079300" y="1341763"/>
            <a:ext cx="1728675" cy="16521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8"/>
          <p:cNvSpPr txBox="1"/>
          <p:nvPr/>
        </p:nvSpPr>
        <p:spPr>
          <a:xfrm>
            <a:off x="2597825" y="60825"/>
            <a:ext cx="3857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REFERENCES</a:t>
            </a:r>
            <a:endParaRPr b="1" sz="1600">
              <a:solidFill>
                <a:srgbClr val="B45F06"/>
              </a:solidFill>
              <a:latin typeface="Times New Roman"/>
              <a:ea typeface="Times New Roman"/>
              <a:cs typeface="Times New Roman"/>
              <a:sym typeface="Times New Roman"/>
            </a:endParaRPr>
          </a:p>
        </p:txBody>
      </p:sp>
      <p:sp>
        <p:nvSpPr>
          <p:cNvPr id="392" name="Google Shape;392;p58"/>
          <p:cNvSpPr txBox="1"/>
          <p:nvPr/>
        </p:nvSpPr>
        <p:spPr>
          <a:xfrm>
            <a:off x="243275" y="387300"/>
            <a:ext cx="8766600" cy="475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[1] </a:t>
            </a:r>
            <a:r>
              <a:rPr lang="en" sz="1350">
                <a:solidFill>
                  <a:schemeClr val="dk1"/>
                </a:solidFill>
                <a:highlight>
                  <a:srgbClr val="FFFFFF"/>
                </a:highlight>
                <a:latin typeface="Times New Roman"/>
                <a:ea typeface="Times New Roman"/>
                <a:cs typeface="Times New Roman"/>
                <a:sym typeface="Times New Roman"/>
              </a:rPr>
              <a:t>X. Li, Y. Jiang, H. Peng and S. Yin, "An aerial image segmentation approach based on enhanced multi-scale convolutional neural network," 2019 IEEE International Conference on Industrial Cyber Physical Systems (ICPS), 2019, pp. 47-52, doi: 10.1109/ICPHYS.2019.8780187.</a:t>
            </a: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[2] </a:t>
            </a:r>
            <a:r>
              <a:rPr lang="en" sz="1350">
                <a:solidFill>
                  <a:schemeClr val="dk1"/>
                </a:solidFill>
                <a:latin typeface="Times New Roman"/>
                <a:ea typeface="Times New Roman"/>
                <a:cs typeface="Times New Roman"/>
                <a:sym typeface="Times New Roman"/>
              </a:rPr>
              <a:t>V. Golovko, S. Bezobrazov, A. Kroshchanka, A. Sachenko, M. Komar and A. Karachka, "Convolutional neural network based solar photovoltaic panel detection in satellite photos," 2017 9th IEEE International Conference on Intelligent Data Acquisition and Advanced Computing Systems: Technology and Applications (IDAACS), 2017, pp. 14-19, doi: 10.1109/IDAACS.2017.8094501.</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[3] </a:t>
            </a:r>
            <a:r>
              <a:rPr lang="en" sz="1350">
                <a:highlight>
                  <a:srgbClr val="FFFFFF"/>
                </a:highlight>
                <a:latin typeface="Times New Roman"/>
                <a:ea typeface="Times New Roman"/>
                <a:cs typeface="Times New Roman"/>
                <a:sym typeface="Times New Roman"/>
              </a:rPr>
              <a:t>Chen, Mengge and Jonathan Li. “Deep convolutional neural network application on rooftop detection for aerial image.” </a:t>
            </a:r>
            <a:r>
              <a:rPr i="1" lang="en" sz="1350">
                <a:latin typeface="Times New Roman"/>
                <a:ea typeface="Times New Roman"/>
                <a:cs typeface="Times New Roman"/>
                <a:sym typeface="Times New Roman"/>
              </a:rPr>
              <a:t>ArXiv</a:t>
            </a:r>
            <a:r>
              <a:rPr lang="en" sz="1350">
                <a:highlight>
                  <a:srgbClr val="FFFFFF"/>
                </a:highlight>
                <a:latin typeface="Times New Roman"/>
                <a:ea typeface="Times New Roman"/>
                <a:cs typeface="Times New Roman"/>
                <a:sym typeface="Times New Roman"/>
              </a:rPr>
              <a:t> abs/1910.13509 (2019): n. Pag.</a:t>
            </a:r>
            <a:endParaRPr sz="1350">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[4] </a:t>
            </a:r>
            <a:r>
              <a:rPr lang="en" sz="1350">
                <a:solidFill>
                  <a:schemeClr val="dk1"/>
                </a:solidFill>
                <a:latin typeface="Times New Roman"/>
                <a:ea typeface="Times New Roman"/>
                <a:cs typeface="Times New Roman"/>
                <a:sym typeface="Times New Roman"/>
              </a:rPr>
              <a:t>Kumar, Akash &amp; Sreedevi, Indu. (2018). Solar Potential Analysis of Rooftops Using Satellite Imagery. </a:t>
            </a:r>
            <a:r>
              <a:rPr i="1" lang="en" sz="1350">
                <a:solidFill>
                  <a:schemeClr val="dk1"/>
                </a:solidFill>
                <a:latin typeface="Times New Roman"/>
                <a:ea typeface="Times New Roman"/>
                <a:cs typeface="Times New Roman"/>
                <a:sym typeface="Times New Roman"/>
              </a:rPr>
              <a:t>ArXiv</a:t>
            </a:r>
            <a:r>
              <a:rPr lang="en" sz="1350">
                <a:solidFill>
                  <a:schemeClr val="dk1"/>
                </a:solidFill>
                <a:highlight>
                  <a:schemeClr val="lt1"/>
                </a:highlight>
                <a:latin typeface="Times New Roman"/>
                <a:ea typeface="Times New Roman"/>
                <a:cs typeface="Times New Roman"/>
                <a:sym typeface="Times New Roman"/>
              </a:rPr>
              <a:t> abs/</a:t>
            </a:r>
            <a:r>
              <a:rPr lang="en" sz="1350">
                <a:solidFill>
                  <a:schemeClr val="dk1"/>
                </a:solidFill>
                <a:uFill>
                  <a:noFill/>
                </a:uFill>
                <a:latin typeface="Times New Roman"/>
                <a:ea typeface="Times New Roman"/>
                <a:cs typeface="Times New Roman"/>
                <a:sym typeface="Times New Roman"/>
                <a:hlinkClick r:id="rId3">
                  <a:extLst>
                    <a:ext uri="{A12FA001-AC4F-418D-AE19-62706E023703}">
                      <ahyp:hlinkClr val="tx"/>
                    </a:ext>
                  </a:extLst>
                </a:hlinkClick>
              </a:rPr>
              <a:t>1812.11606</a:t>
            </a:r>
            <a:r>
              <a:rPr lang="en" sz="1350">
                <a:solidFill>
                  <a:schemeClr val="dk1"/>
                </a:solidFill>
                <a:latin typeface="Times New Roman"/>
                <a:ea typeface="Times New Roman"/>
                <a:cs typeface="Times New Roman"/>
                <a:sym typeface="Times New Roman"/>
              </a:rPr>
              <a:t>. </a:t>
            </a:r>
            <a:endParaRPr sz="1350">
              <a:solidFill>
                <a:schemeClr val="dk1"/>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[5] Buyukdemircioglu, Mehmet &amp; Can, Recep &amp; Kocaman, Sultan. (2021). Deep learning based roof type classification using VHR aerial imagery, The International Archives of the Photogrammetry, Remote Sensing and Spatial Information Sciences. XLIII-B3-2021. 55-60. 10.5194/isprs-archives-XLIII-B3-2021-55-2021.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350">
                <a:solidFill>
                  <a:schemeClr val="dk1"/>
                </a:solidFill>
                <a:latin typeface="Times New Roman"/>
                <a:ea typeface="Times New Roman"/>
                <a:cs typeface="Times New Roman"/>
                <a:sym typeface="Times New Roman"/>
              </a:rPr>
              <a:t>[6] B. Chatterjee and C. Poullis, "On Building Classification from Remote Sensor Imagery Using Deep Neural Networks and the Relation Between Classification and Reconstruction Accuracy Using Border Localization as Proxy," 2019 16th Conference on Computer and Robot Vision (CRV), 2019, pp. 41-48, doi: 10.1109/CRV.2019.00014.</a:t>
            </a:r>
            <a:endParaRPr sz="1350">
              <a:solidFill>
                <a:schemeClr val="dk1"/>
              </a:solidFill>
              <a:latin typeface="Times New Roman"/>
              <a:ea typeface="Times New Roman"/>
              <a:cs typeface="Times New Roman"/>
              <a:sym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9"/>
          <p:cNvSpPr txBox="1"/>
          <p:nvPr/>
        </p:nvSpPr>
        <p:spPr>
          <a:xfrm>
            <a:off x="2597825" y="60825"/>
            <a:ext cx="3857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REFERENCES</a:t>
            </a:r>
            <a:endParaRPr b="1" sz="1600">
              <a:solidFill>
                <a:srgbClr val="B45F06"/>
              </a:solidFill>
              <a:latin typeface="Times New Roman"/>
              <a:ea typeface="Times New Roman"/>
              <a:cs typeface="Times New Roman"/>
              <a:sym typeface="Times New Roman"/>
            </a:endParaRPr>
          </a:p>
        </p:txBody>
      </p:sp>
      <p:sp>
        <p:nvSpPr>
          <p:cNvPr id="398" name="Google Shape;398;p59"/>
          <p:cNvSpPr txBox="1"/>
          <p:nvPr/>
        </p:nvSpPr>
        <p:spPr>
          <a:xfrm>
            <a:off x="199825" y="509150"/>
            <a:ext cx="8697000" cy="413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[7] Peiran Li, Haoran Zhang, Zhiling Guo, Suxing Lyu, Jinyu Chen, Wenjing Li, Xuan Song, Ryosuke Shibasaki, Jinyue Yan. (2021). Understanding rooftop PV panel semantic segmentation of satellite and aerial images for better using machine learning. Advances in Applied Energy, Elsevier. Volume 4, 100057, ISSN 2666-7924. </a:t>
            </a:r>
            <a:r>
              <a:rPr lang="en" sz="1350">
                <a:solidFill>
                  <a:schemeClr val="dk1"/>
                </a:solidFill>
                <a:uFill>
                  <a:noFill/>
                </a:uFill>
                <a:latin typeface="Times New Roman"/>
                <a:ea typeface="Times New Roman"/>
                <a:cs typeface="Times New Roman"/>
                <a:sym typeface="Times New Roman"/>
                <a:hlinkClick r:id="rId3">
                  <a:extLst>
                    <a:ext uri="{A12FA001-AC4F-418D-AE19-62706E023703}">
                      <ahyp:hlinkClr val="tx"/>
                    </a:ext>
                  </a:extLst>
                </a:hlinkClick>
              </a:rPr>
              <a:t>doi: 10.1016/j.adapen.2021.100057</a:t>
            </a:r>
            <a:r>
              <a:rPr lang="en" sz="1350">
                <a:solidFill>
                  <a:schemeClr val="dk1"/>
                </a:solidFill>
                <a:latin typeface="Times New Roman"/>
                <a:ea typeface="Times New Roman"/>
                <a:cs typeface="Times New Roman"/>
                <a:sym typeface="Times New Roman"/>
              </a:rPr>
              <a:t>.</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[8] Nahid Mohajeri, Dan Assouline, Berenice Guiboud, Andreas Bill, Agust Gudmundsson, Jean-Louis Scartezzini,</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A city-scale roof shape classification using machine learning for solar energy applications, Renewable Energy (2018). Volume 12</a:t>
            </a:r>
            <a:r>
              <a:rPr lang="en" sz="1350">
                <a:solidFill>
                  <a:schemeClr val="dk1"/>
                </a:solidFill>
                <a:latin typeface="Times New Roman"/>
                <a:ea typeface="Times New Roman"/>
                <a:cs typeface="Times New Roman"/>
                <a:sym typeface="Times New Roman"/>
              </a:rPr>
              <a:t>1. </a:t>
            </a:r>
            <a:r>
              <a:rPr lang="en" sz="1350">
                <a:solidFill>
                  <a:schemeClr val="dk1"/>
                </a:solidFill>
                <a:latin typeface="Times New Roman"/>
                <a:ea typeface="Times New Roman"/>
                <a:cs typeface="Times New Roman"/>
                <a:sym typeface="Times New Roman"/>
              </a:rPr>
              <a:t>Pages 81-93. ISSN 0960-1481. </a:t>
            </a:r>
            <a:r>
              <a:rPr lang="en" sz="1350">
                <a:solidFill>
                  <a:schemeClr val="dk1"/>
                </a:solidFill>
                <a:latin typeface="Times New Roman"/>
                <a:ea typeface="Times New Roman"/>
                <a:cs typeface="Times New Roman"/>
                <a:sym typeface="Times New Roman"/>
              </a:rPr>
              <a:t>doi:10.1016/j.renene.2017.12.096.</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[9] </a:t>
            </a:r>
            <a:r>
              <a:rPr lang="en" sz="1350">
                <a:solidFill>
                  <a:schemeClr val="dk1"/>
                </a:solidFill>
                <a:latin typeface="Times New Roman"/>
                <a:ea typeface="Times New Roman"/>
                <a:cs typeface="Times New Roman"/>
                <a:sym typeface="Times New Roman"/>
              </a:rPr>
              <a:t>Q. Li, Y. Feng, Y. Leng and D. Chen, " SolarFinder: Automatic Detection of Solar Photovoltaic Arrays," 2020 19th ACM/IEEE International Conference on Information Processing in Sensor Networks (IPSN), 2020, pp. 193-204, doi: 10.1109/IPSN48710.2020.00024.</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[10] Qi, Chen &amp; Wang, Lei &amp; Wu, Yifan &amp; Wu, Guangming &amp; Guo, Zhiling &amp; Waslander, Steven. (2018). Aerial Imagery for Roof Segmentation: A Large-Scale Dataset towards Automatic Mapping of Buildings. ISPRS Journal of Photogrammetry and Remote Sensing, Elsevier. Volume 147, pp. 42-55.</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50">
                <a:solidFill>
                  <a:schemeClr val="dk1"/>
                </a:solidFill>
                <a:latin typeface="Times New Roman"/>
                <a:ea typeface="Times New Roman"/>
                <a:cs typeface="Times New Roman"/>
                <a:sym typeface="Times New Roman"/>
              </a:rPr>
              <a:t>[11] </a:t>
            </a:r>
            <a:r>
              <a:rPr lang="en" sz="1350">
                <a:solidFill>
                  <a:schemeClr val="dk1"/>
                </a:solidFill>
                <a:latin typeface="Times New Roman"/>
                <a:ea typeface="Times New Roman"/>
                <a:cs typeface="Times New Roman"/>
                <a:sym typeface="Times New Roman"/>
              </a:rPr>
              <a:t>Edun, Ayobami &amp; Harley, Joel &amp; Deline, Chris &amp; Perry, Kirsten. (2021). Unsupervised azimuth estimation of solar arrays in low-resolution satellite imagery through semantic segmentation and Hough transform. Applied Energy. 298. 10.1016/j.apenergy.2021.117273. </a:t>
            </a:r>
            <a:endParaRPr sz="1350">
              <a:solidFill>
                <a:schemeClr val="dk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0"/>
          <p:cNvSpPr txBox="1"/>
          <p:nvPr/>
        </p:nvSpPr>
        <p:spPr>
          <a:xfrm>
            <a:off x="2285025" y="1694225"/>
            <a:ext cx="481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rgbClr val="B45F06"/>
                </a:solidFill>
                <a:latin typeface="Times New Roman"/>
                <a:ea typeface="Times New Roman"/>
                <a:cs typeface="Times New Roman"/>
                <a:sym typeface="Times New Roman"/>
              </a:rPr>
              <a:t>THANK YOU</a:t>
            </a:r>
            <a:endParaRPr b="1" sz="3000">
              <a:solidFill>
                <a:srgbClr val="B45F06"/>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7" name="Shape 407"/>
        <p:cNvGrpSpPr/>
        <p:nvPr/>
      </p:nvGrpSpPr>
      <p:grpSpPr>
        <a:xfrm>
          <a:off x="0" y="0"/>
          <a:ext cx="0" cy="0"/>
          <a:chOff x="0" y="0"/>
          <a:chExt cx="0" cy="0"/>
        </a:xfrm>
      </p:grpSpPr>
      <p:pic>
        <p:nvPicPr>
          <p:cNvPr id="408" name="Google Shape;408;p61"/>
          <p:cNvPicPr preferRelativeResize="0"/>
          <p:nvPr/>
        </p:nvPicPr>
        <p:blipFill rotWithShape="1">
          <a:blip r:embed="rId3">
            <a:alphaModFix/>
          </a:blip>
          <a:srcRect b="11045" l="0" r="3956" t="26477"/>
          <a:stretch/>
        </p:blipFill>
        <p:spPr>
          <a:xfrm>
            <a:off x="1323150" y="0"/>
            <a:ext cx="7044350" cy="2642574"/>
          </a:xfrm>
          <a:prstGeom prst="rect">
            <a:avLst/>
          </a:prstGeom>
          <a:noFill/>
          <a:ln>
            <a:noFill/>
          </a:ln>
        </p:spPr>
      </p:pic>
      <p:pic>
        <p:nvPicPr>
          <p:cNvPr id="409" name="Google Shape;409;p61"/>
          <p:cNvPicPr preferRelativeResize="0"/>
          <p:nvPr/>
        </p:nvPicPr>
        <p:blipFill rotWithShape="1">
          <a:blip r:embed="rId4">
            <a:alphaModFix/>
          </a:blip>
          <a:srcRect b="12797" l="0" r="3633" t="26259"/>
          <a:stretch/>
        </p:blipFill>
        <p:spPr>
          <a:xfrm>
            <a:off x="1360425" y="2526250"/>
            <a:ext cx="7007074" cy="25184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nvSpPr>
        <p:spPr>
          <a:xfrm>
            <a:off x="1790875" y="14145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89" name="Google Shape;89;p17"/>
          <p:cNvGraphicFramePr/>
          <p:nvPr/>
        </p:nvGraphicFramePr>
        <p:xfrm>
          <a:off x="520488" y="825400"/>
          <a:ext cx="3000000" cy="3000000"/>
        </p:xfrm>
        <a:graphic>
          <a:graphicData uri="http://schemas.openxmlformats.org/drawingml/2006/table">
            <a:tbl>
              <a:tblPr>
                <a:noFill/>
                <a:tableStyleId>{9977F04F-5225-42FD-BD1B-4C57669C4E6A}</a:tableStyleId>
              </a:tblPr>
              <a:tblGrid>
                <a:gridCol w="624050"/>
                <a:gridCol w="1859650"/>
                <a:gridCol w="1980250"/>
                <a:gridCol w="1919950"/>
                <a:gridCol w="1819525"/>
              </a:tblGrid>
              <a:tr h="5252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67900">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2.</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50">
                          <a:latin typeface="Times New Roman"/>
                          <a:ea typeface="Times New Roman"/>
                          <a:cs typeface="Times New Roman"/>
                          <a:sym typeface="Times New Roman"/>
                        </a:rPr>
                        <a:t>Convolutional Neural Network Based Solar Photovoltaic Panel Detection in Satellite Photos, 2017 </a:t>
                      </a:r>
                      <a:endParaRPr b="1" sz="1250">
                        <a:latin typeface="Times New Roman"/>
                        <a:ea typeface="Times New Roman"/>
                        <a:cs typeface="Times New Roman"/>
                        <a:sym typeface="Times New Roman"/>
                      </a:endParaRPr>
                    </a:p>
                    <a:p>
                      <a:pPr indent="0" lvl="0" marL="0" rtl="0" algn="l">
                        <a:spcBef>
                          <a:spcPts val="0"/>
                        </a:spcBef>
                        <a:spcAft>
                          <a:spcPts val="0"/>
                        </a:spcAft>
                        <a:buNone/>
                      </a:pPr>
                      <a:r>
                        <a:t/>
                      </a:r>
                      <a:endParaRPr b="1" sz="1250">
                        <a:latin typeface="Times New Roman"/>
                        <a:ea typeface="Times New Roman"/>
                        <a:cs typeface="Times New Roman"/>
                        <a:sym typeface="Times New Roman"/>
                      </a:endParaRPr>
                    </a:p>
                    <a:p>
                      <a:pPr indent="0" lvl="0" marL="0" rtl="0" algn="l">
                        <a:spcBef>
                          <a:spcPts val="0"/>
                        </a:spcBef>
                        <a:spcAft>
                          <a:spcPts val="0"/>
                        </a:spcAft>
                        <a:buNone/>
                      </a:pPr>
                      <a:r>
                        <a:rPr lang="en" sz="1250">
                          <a:latin typeface="Times New Roman"/>
                          <a:ea typeface="Times New Roman"/>
                          <a:cs typeface="Times New Roman"/>
                          <a:sym typeface="Times New Roman"/>
                        </a:rPr>
                        <a:t>Vladimir Golovko, Sergei Bezobrazov, Alexander Kroshchanka and Anatoliy Sachenko in 9th IEEE International Conference on Intelligent Data Acquisition and Advanced Computing Systems: Technology and Applications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Collect data from Google Maps by giving the latitude and longitude details and store them in geojson format.</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Perform pre-processing techniques like image resizing, image sharpening.</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3. Train a 6 layer CNN model. </a:t>
                      </a:r>
                      <a:endParaRPr sz="1250">
                        <a:latin typeface="Times New Roman"/>
                        <a:ea typeface="Times New Roman"/>
                        <a:cs typeface="Times New Roman"/>
                        <a:sym typeface="Times New Roman"/>
                      </a:endParaRPr>
                    </a:p>
                    <a:p>
                      <a:pPr indent="0" lvl="0" marL="0" rtl="0" algn="l">
                        <a:spcBef>
                          <a:spcPts val="500"/>
                        </a:spcBef>
                        <a:spcAft>
                          <a:spcPts val="0"/>
                        </a:spcAft>
                        <a:buNone/>
                      </a:pPr>
                      <a:r>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50">
                          <a:latin typeface="Times New Roman"/>
                          <a:ea typeface="Times New Roman"/>
                          <a:cs typeface="Times New Roman"/>
                          <a:sym typeface="Times New Roman"/>
                        </a:rPr>
                        <a:t>1. Here, the authors have used the low-quality satellite imagery (Google Maps photos), instead of the high resolution color satellite orthoimagery that enables decreasing the requirements for the approach.</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2. Simple 6 layer CNN model.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Simple CNN model hasn’t led to efficient segmentation of solar panels.</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Bad quality satellite images have led to inaccurate classification.</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3. No validation on the dataset as in some cases solar panels look similar to roof tops.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3" name="Shape 413"/>
        <p:cNvGrpSpPr/>
        <p:nvPr/>
      </p:nvGrpSpPr>
      <p:grpSpPr>
        <a:xfrm>
          <a:off x="0" y="0"/>
          <a:ext cx="0" cy="0"/>
          <a:chOff x="0" y="0"/>
          <a:chExt cx="0" cy="0"/>
        </a:xfrm>
      </p:grpSpPr>
      <p:pic>
        <p:nvPicPr>
          <p:cNvPr id="414" name="Google Shape;414;p62"/>
          <p:cNvPicPr preferRelativeResize="0"/>
          <p:nvPr/>
        </p:nvPicPr>
        <p:blipFill rotWithShape="1">
          <a:blip r:embed="rId3">
            <a:alphaModFix/>
          </a:blip>
          <a:srcRect b="10096" l="0" r="4168" t="29771"/>
          <a:stretch/>
        </p:blipFill>
        <p:spPr>
          <a:xfrm>
            <a:off x="394675" y="74550"/>
            <a:ext cx="7916923" cy="2627651"/>
          </a:xfrm>
          <a:prstGeom prst="rect">
            <a:avLst/>
          </a:prstGeom>
          <a:noFill/>
          <a:ln>
            <a:noFill/>
          </a:ln>
        </p:spPr>
      </p:pic>
      <p:pic>
        <p:nvPicPr>
          <p:cNvPr id="415" name="Google Shape;415;p62"/>
          <p:cNvPicPr preferRelativeResize="0"/>
          <p:nvPr/>
        </p:nvPicPr>
        <p:blipFill rotWithShape="1">
          <a:blip r:embed="rId4">
            <a:alphaModFix/>
          </a:blip>
          <a:srcRect b="12168" l="0" r="3288" t="26530"/>
          <a:stretch/>
        </p:blipFill>
        <p:spPr>
          <a:xfrm>
            <a:off x="394675" y="2571750"/>
            <a:ext cx="7972824" cy="24040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nvSpPr>
        <p:spPr>
          <a:xfrm>
            <a:off x="1727475" y="54575"/>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95" name="Google Shape;95;p18"/>
          <p:cNvGraphicFramePr/>
          <p:nvPr/>
        </p:nvGraphicFramePr>
        <p:xfrm>
          <a:off x="342225" y="429100"/>
          <a:ext cx="3000000" cy="3000000"/>
        </p:xfrm>
        <a:graphic>
          <a:graphicData uri="http://schemas.openxmlformats.org/drawingml/2006/table">
            <a:tbl>
              <a:tblPr>
                <a:noFill/>
                <a:tableStyleId>{9977F04F-5225-42FD-BD1B-4C57669C4E6A}</a:tableStyleId>
              </a:tblPr>
              <a:tblGrid>
                <a:gridCol w="639750"/>
                <a:gridCol w="1906450"/>
                <a:gridCol w="2030075"/>
                <a:gridCol w="1968250"/>
                <a:gridCol w="2012375"/>
              </a:tblGrid>
              <a:tr h="5252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278350">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3.</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50">
                          <a:latin typeface="Times New Roman"/>
                          <a:ea typeface="Times New Roman"/>
                          <a:cs typeface="Times New Roman"/>
                          <a:sym typeface="Times New Roman"/>
                        </a:rPr>
                        <a:t>Deep Convolutional Neural Network Application on Rooftop Detection for Aerial Imagery, 2019</a:t>
                      </a:r>
                      <a:endParaRPr b="1" sz="1250">
                        <a:latin typeface="Times New Roman"/>
                        <a:ea typeface="Times New Roman"/>
                        <a:cs typeface="Times New Roman"/>
                        <a:sym typeface="Times New Roman"/>
                      </a:endParaRPr>
                    </a:p>
                    <a:p>
                      <a:pPr indent="0" lvl="0" marL="0" rtl="0" algn="l">
                        <a:spcBef>
                          <a:spcPts val="0"/>
                        </a:spcBef>
                        <a:spcAft>
                          <a:spcPts val="0"/>
                        </a:spcAft>
                        <a:buNone/>
                      </a:pPr>
                      <a:r>
                        <a:t/>
                      </a:r>
                      <a:endParaRPr b="1" sz="1250">
                        <a:latin typeface="Times New Roman"/>
                        <a:ea typeface="Times New Roman"/>
                        <a:cs typeface="Times New Roman"/>
                        <a:sym typeface="Times New Roman"/>
                      </a:endParaRPr>
                    </a:p>
                    <a:p>
                      <a:pPr indent="0" lvl="0" marL="0" rtl="0" algn="l">
                        <a:spcBef>
                          <a:spcPts val="0"/>
                        </a:spcBef>
                        <a:spcAft>
                          <a:spcPts val="0"/>
                        </a:spcAft>
                        <a:buNone/>
                      </a:pPr>
                      <a:r>
                        <a:rPr lang="en" sz="1250">
                          <a:latin typeface="Times New Roman"/>
                          <a:ea typeface="Times New Roman"/>
                          <a:cs typeface="Times New Roman"/>
                          <a:sym typeface="Times New Roman"/>
                        </a:rPr>
                        <a:t>Mengge Chen, Jonathan Li, in Journal of Computational Vision and Imaging Systems</a:t>
                      </a:r>
                      <a:endParaRPr b="1" sz="1250">
                        <a:solidFill>
                          <a:srgbClr val="000000"/>
                        </a:solidFill>
                        <a:highlight>
                          <a:srgbClr val="FFFFFF"/>
                        </a:highlight>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It is primarily based on Mask R-CNN with 3 stages. </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Feature extraction is based on existing deep learning model.</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3. RPN (Regional Proposal Network) is used to find RoI.</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4. Object classification is then performed.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Efficient and feasible approach to extract detached house from aerial images.</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RoIAlign method is used instead of RoIPool for better feature extraction.</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Edges of the building are not detected properly.</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Training data was less and hence less accuray.</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3. Comparatively less precision with other new state of art models.</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582625">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4.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50">
                          <a:solidFill>
                            <a:srgbClr val="000000"/>
                          </a:solidFill>
                          <a:latin typeface="Times New Roman"/>
                          <a:ea typeface="Times New Roman"/>
                          <a:cs typeface="Times New Roman"/>
                          <a:sym typeface="Times New Roman"/>
                        </a:rPr>
                        <a:t>Solar Potential Analysis Of Rooftops Using Satellite Imagery, 2019</a:t>
                      </a:r>
                      <a:endParaRPr b="1" sz="125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b="1" sz="125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 sz="1250">
                          <a:solidFill>
                            <a:srgbClr val="000000"/>
                          </a:solidFill>
                          <a:latin typeface="Times New Roman"/>
                          <a:ea typeface="Times New Roman"/>
                          <a:cs typeface="Times New Roman"/>
                          <a:sym typeface="Times New Roman"/>
                        </a:rPr>
                        <a:t>Akash Kumar, Delhi Technology University, in </a:t>
                      </a:r>
                      <a:r>
                        <a:rPr i="1" lang="en">
                          <a:solidFill>
                            <a:srgbClr val="000000"/>
                          </a:solidFill>
                          <a:latin typeface="Times New Roman"/>
                          <a:ea typeface="Times New Roman"/>
                          <a:cs typeface="Times New Roman"/>
                          <a:sym typeface="Times New Roman"/>
                        </a:rPr>
                        <a:t>ArXiv</a:t>
                      </a:r>
                      <a:r>
                        <a:rPr lang="en">
                          <a:solidFill>
                            <a:srgbClr val="000000"/>
                          </a:solidFill>
                          <a:highlight>
                            <a:srgbClr val="FFFFFF"/>
                          </a:highlight>
                          <a:latin typeface="Times New Roman"/>
                          <a:ea typeface="Times New Roman"/>
                          <a:cs typeface="Times New Roman"/>
                          <a:sym typeface="Times New Roman"/>
                        </a:rPr>
                        <a:t> abs/</a:t>
                      </a:r>
                      <a:r>
                        <a:rPr lang="en">
                          <a:solidFill>
                            <a:srgbClr val="000000"/>
                          </a:solidFill>
                          <a:uFill>
                            <a:noFill/>
                          </a:uFill>
                          <a:latin typeface="Times New Roman"/>
                          <a:ea typeface="Times New Roman"/>
                          <a:cs typeface="Times New Roman"/>
                          <a:sym typeface="Times New Roman"/>
                          <a:hlinkClick r:id="rId3">
                            <a:extLst>
                              <a:ext uri="{A12FA001-AC4F-418D-AE19-62706E023703}">
                                <ahyp:hlinkClr val="tx"/>
                              </a:ext>
                            </a:extLst>
                          </a:hlinkClick>
                        </a:rPr>
                        <a:t>1812.11606</a:t>
                      </a:r>
                      <a:r>
                        <a:rPr lang="en">
                          <a:solidFill>
                            <a:srgbClr val="000000"/>
                          </a:solidFill>
                          <a:latin typeface="Times New Roman"/>
                          <a:ea typeface="Times New Roman"/>
                          <a:cs typeface="Times New Roman"/>
                          <a:sym typeface="Times New Roman"/>
                        </a:rPr>
                        <a:t> </a:t>
                      </a:r>
                      <a:endParaRPr b="1" sz="125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a:t>
                      </a:r>
                      <a:r>
                        <a:rPr lang="en" sz="1250">
                          <a:latin typeface="Times New Roman"/>
                          <a:ea typeface="Times New Roman"/>
                          <a:cs typeface="Times New Roman"/>
                          <a:sym typeface="Times New Roman"/>
                        </a:rPr>
                        <a:t>Dataset is manually collected for India. </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2. Adaptive Edge Detection and Contours are focused to segment out rooftop boundaries and obstacles present inside them along with polygon shape approximation.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1.Provides a comparative analysis of the solar potential of the building.</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Several types of the rooftop are considered to learn the intra-class variations.</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a:t>
                      </a:r>
                      <a:r>
                        <a:rPr lang="en" sz="1250">
                          <a:latin typeface="Times New Roman"/>
                          <a:ea typeface="Times New Roman"/>
                          <a:cs typeface="Times New Roman"/>
                          <a:sym typeface="Times New Roman"/>
                        </a:rPr>
                        <a:t>The image quality of satellite imagery is very deficient hence the edges are not detected properly.</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There are some outliers that are plotting solar panels outside the building rooftop area.</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nvSpPr>
        <p:spPr>
          <a:xfrm>
            <a:off x="1718800" y="4590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101" name="Google Shape;101;p19"/>
          <p:cNvGraphicFramePr/>
          <p:nvPr/>
        </p:nvGraphicFramePr>
        <p:xfrm>
          <a:off x="470275" y="616850"/>
          <a:ext cx="3000000" cy="3000000"/>
        </p:xfrm>
        <a:graphic>
          <a:graphicData uri="http://schemas.openxmlformats.org/drawingml/2006/table">
            <a:tbl>
              <a:tblPr>
                <a:noFill/>
                <a:tableStyleId>{9977F04F-5225-42FD-BD1B-4C57669C4E6A}</a:tableStyleId>
              </a:tblPr>
              <a:tblGrid>
                <a:gridCol w="624050"/>
                <a:gridCol w="1859650"/>
                <a:gridCol w="1980250"/>
                <a:gridCol w="1919950"/>
                <a:gridCol w="1819525"/>
              </a:tblGrid>
              <a:tr h="4989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12275">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5</a:t>
                      </a:r>
                      <a:r>
                        <a:rPr lang="en" sz="1250">
                          <a:latin typeface="Times New Roman"/>
                          <a:ea typeface="Times New Roman"/>
                          <a:cs typeface="Times New Roman"/>
                          <a:sym typeface="Times New Roman"/>
                        </a:rPr>
                        <a:t>.</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50">
                          <a:latin typeface="Times New Roman"/>
                          <a:ea typeface="Times New Roman"/>
                          <a:cs typeface="Times New Roman"/>
                          <a:sym typeface="Times New Roman"/>
                        </a:rPr>
                        <a:t>Deep learning based roof type classification using very high resolution aerial imagery, 2021</a:t>
                      </a:r>
                      <a:endParaRPr b="1" sz="1250">
                        <a:latin typeface="Times New Roman"/>
                        <a:ea typeface="Times New Roman"/>
                        <a:cs typeface="Times New Roman"/>
                        <a:sym typeface="Times New Roman"/>
                      </a:endParaRPr>
                    </a:p>
                    <a:p>
                      <a:pPr indent="0" lvl="0" marL="0" rtl="0" algn="l">
                        <a:spcBef>
                          <a:spcPts val="0"/>
                        </a:spcBef>
                        <a:spcAft>
                          <a:spcPts val="0"/>
                        </a:spcAft>
                        <a:buNone/>
                      </a:pPr>
                      <a:r>
                        <a:t/>
                      </a:r>
                      <a:endParaRPr b="1" sz="1250">
                        <a:latin typeface="Times New Roman"/>
                        <a:ea typeface="Times New Roman"/>
                        <a:cs typeface="Times New Roman"/>
                        <a:sym typeface="Times New Roman"/>
                      </a:endParaRPr>
                    </a:p>
                    <a:p>
                      <a:pPr indent="0" lvl="0" marL="0" rtl="0" algn="l">
                        <a:spcBef>
                          <a:spcPts val="0"/>
                        </a:spcBef>
                        <a:spcAft>
                          <a:spcPts val="0"/>
                        </a:spcAft>
                        <a:buNone/>
                      </a:pPr>
                      <a:r>
                        <a:rPr lang="en" sz="1250">
                          <a:latin typeface="Times New Roman"/>
                          <a:ea typeface="Times New Roman"/>
                          <a:cs typeface="Times New Roman"/>
                          <a:sym typeface="Times New Roman"/>
                        </a:rPr>
                        <a:t>M. Buyukdemircioglu , R. Can , S. Kocaman in The International Archives of the Photogrammetry, Remote Sensing and Spatial Information Sciences, Volume XLIII-B3-2021 XXIV ISPRS Congress</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Using UltraCam Falcon large-format digital camera orthophotos with 10cm spatial resolution is captured and roofs are manually classified into 6 different labels.</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 Data augmentation is applied and a shallow CNN architecture is trained. </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3. The prediction is investigated by comparing with three different pre-trained CNN models, i.e. VGG-16, EfficientNetB4, and ResNet-50.</a:t>
                      </a:r>
                      <a:endParaRPr sz="1250">
                        <a:latin typeface="Times New Roman"/>
                        <a:ea typeface="Times New Roman"/>
                        <a:cs typeface="Times New Roman"/>
                        <a:sym typeface="Times New Roman"/>
                      </a:endParaRPr>
                    </a:p>
                    <a:p>
                      <a:pPr indent="0" lvl="0" marL="0" rtl="0" algn="l">
                        <a:spcBef>
                          <a:spcPts val="500"/>
                        </a:spcBef>
                        <a:spcAft>
                          <a:spcPts val="0"/>
                        </a:spcAft>
                        <a:buNone/>
                      </a:pPr>
                      <a:r>
                        <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50">
                          <a:latin typeface="Times New Roman"/>
                          <a:ea typeface="Times New Roman"/>
                          <a:cs typeface="Times New Roman"/>
                          <a:sym typeface="Times New Roman"/>
                        </a:rPr>
                        <a:t>1. Simple CNN model are hence easier to implement.</a:t>
                      </a:r>
                      <a:endParaRPr sz="1250">
                        <a:latin typeface="Times New Roman"/>
                        <a:ea typeface="Times New Roman"/>
                        <a:cs typeface="Times New Roman"/>
                        <a:sym typeface="Times New Roman"/>
                      </a:endParaRPr>
                    </a:p>
                    <a:p>
                      <a:pPr indent="0" lvl="0" marL="0" rtl="0" algn="l">
                        <a:lnSpc>
                          <a:spcPct val="100000"/>
                        </a:lnSpc>
                        <a:spcBef>
                          <a:spcPts val="500"/>
                        </a:spcBef>
                        <a:spcAft>
                          <a:spcPts val="0"/>
                        </a:spcAft>
                        <a:buNone/>
                      </a:pPr>
                      <a:r>
                        <a:rPr lang="en" sz="1250">
                          <a:latin typeface="Times New Roman"/>
                          <a:ea typeface="Times New Roman"/>
                          <a:cs typeface="Times New Roman"/>
                          <a:sym typeface="Times New Roman"/>
                        </a:rPr>
                        <a:t>2. Requires nominal hardware specifications.</a:t>
                      </a:r>
                      <a:endParaRPr sz="1250">
                        <a:latin typeface="Times New Roman"/>
                        <a:ea typeface="Times New Roman"/>
                        <a:cs typeface="Times New Roman"/>
                        <a:sym typeface="Times New Roman"/>
                      </a:endParaRPr>
                    </a:p>
                    <a:p>
                      <a:pPr indent="0" lvl="0" marL="0" rtl="0" algn="l">
                        <a:lnSpc>
                          <a:spcPct val="100000"/>
                        </a:lnSpc>
                        <a:spcBef>
                          <a:spcPts val="500"/>
                        </a:spcBef>
                        <a:spcAft>
                          <a:spcPts val="500"/>
                        </a:spcAft>
                        <a:buNone/>
                      </a:pPr>
                      <a:r>
                        <a:rPr lang="en" sz="1250">
                          <a:latin typeface="Times New Roman"/>
                          <a:ea typeface="Times New Roman"/>
                          <a:cs typeface="Times New Roman"/>
                          <a:sym typeface="Times New Roman"/>
                        </a:rPr>
                        <a:t>3. The shallow CNN model has achieved 80% accuracy.</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1. Since the roof images were clipped automatically from the orthophotos, there are few buildings with overlap.</a:t>
                      </a:r>
                      <a:endParaRPr sz="1250">
                        <a:latin typeface="Times New Roman"/>
                        <a:ea typeface="Times New Roman"/>
                        <a:cs typeface="Times New Roman"/>
                        <a:sym typeface="Times New Roman"/>
                      </a:endParaRPr>
                    </a:p>
                    <a:p>
                      <a:pPr indent="0" lvl="0" marL="0" rtl="0" algn="l">
                        <a:spcBef>
                          <a:spcPts val="500"/>
                        </a:spcBef>
                        <a:spcAft>
                          <a:spcPts val="0"/>
                        </a:spcAft>
                        <a:buNone/>
                      </a:pPr>
                      <a:r>
                        <a:rPr lang="en" sz="1250">
                          <a:latin typeface="Times New Roman"/>
                          <a:ea typeface="Times New Roman"/>
                          <a:cs typeface="Times New Roman"/>
                          <a:sym typeface="Times New Roman"/>
                        </a:rPr>
                        <a:t>2</a:t>
                      </a:r>
                      <a:r>
                        <a:rPr lang="en" sz="1250">
                          <a:latin typeface="Times New Roman"/>
                          <a:ea typeface="Times New Roman"/>
                          <a:cs typeface="Times New Roman"/>
                          <a:sym typeface="Times New Roman"/>
                        </a:rPr>
                        <a:t>. Half-hip roofs are not classified properly and F1 score obtained for them is very low. </a:t>
                      </a:r>
                      <a:endParaRPr sz="1250">
                        <a:latin typeface="Times New Roman"/>
                        <a:ea typeface="Times New Roman"/>
                        <a:cs typeface="Times New Roman"/>
                        <a:sym typeface="Times New Roman"/>
                      </a:endParaRPr>
                    </a:p>
                    <a:p>
                      <a:pPr indent="0" lvl="0" marL="0" rtl="0" algn="l">
                        <a:spcBef>
                          <a:spcPts val="500"/>
                        </a:spcBef>
                        <a:spcAft>
                          <a:spcPts val="500"/>
                        </a:spcAft>
                        <a:buNone/>
                      </a:pPr>
                      <a:r>
                        <a:rPr lang="en" sz="1250">
                          <a:latin typeface="Times New Roman"/>
                          <a:ea typeface="Times New Roman"/>
                          <a:cs typeface="Times New Roman"/>
                          <a:sym typeface="Times New Roman"/>
                        </a:rPr>
                        <a:t>3. Different hyperparameter tuning was not done for the shallow CNN architecture.</a:t>
                      </a:r>
                      <a:endParaRPr sz="125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nvSpPr>
        <p:spPr>
          <a:xfrm>
            <a:off x="1718800" y="4590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107" name="Google Shape;107;p20"/>
          <p:cNvGraphicFramePr/>
          <p:nvPr/>
        </p:nvGraphicFramePr>
        <p:xfrm>
          <a:off x="435525" y="497700"/>
          <a:ext cx="3000000" cy="3000000"/>
        </p:xfrm>
        <a:graphic>
          <a:graphicData uri="http://schemas.openxmlformats.org/drawingml/2006/table">
            <a:tbl>
              <a:tblPr>
                <a:noFill/>
                <a:tableStyleId>{9977F04F-5225-42FD-BD1B-4C57669C4E6A}</a:tableStyleId>
              </a:tblPr>
              <a:tblGrid>
                <a:gridCol w="647525"/>
                <a:gridCol w="1929575"/>
                <a:gridCol w="2054700"/>
                <a:gridCol w="1992150"/>
                <a:gridCol w="1887950"/>
              </a:tblGrid>
              <a:tr h="4846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41975">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6</a:t>
                      </a:r>
                      <a:r>
                        <a:rPr lang="en" sz="1250">
                          <a:latin typeface="Times New Roman"/>
                          <a:ea typeface="Times New Roman"/>
                          <a:cs typeface="Times New Roman"/>
                          <a:sym typeface="Times New Roman"/>
                        </a:rPr>
                        <a:t>.</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50">
                          <a:latin typeface="Times New Roman"/>
                          <a:ea typeface="Times New Roman"/>
                          <a:cs typeface="Times New Roman"/>
                          <a:sym typeface="Times New Roman"/>
                        </a:rPr>
                        <a:t>On Building Classification from Remote Sensor Imagery Using Deep Neural Networks and the Relation Between Classification and Reconstruction Accuracy Using Border Localization as Proxy, 2019</a:t>
                      </a:r>
                      <a:endParaRPr b="1" sz="125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Bodhiswatta Chatterjee, Charalambos Poullis in 2019 16th Conference on Computer and Robot Vision (CRV)</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ICTNet: a novel network with the underlying architecture of a fully convolutional network, infused with feature re-calibrated Dense blocks at each layer.</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It is combined with dense blocks, and Squeeze-and-Excitation (SE) blocks.</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3. Reconstruction is done by extruding the extracted boundaries of the buildings and comparative analysis is made between the two.</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Has addressed the task of using few parameters to process large chunks of data.</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With no 3D information on the buildings, the authors have used the building boundaries as a proxy for the reconstruction process.</a:t>
                      </a:r>
                      <a:endParaRPr sz="1250">
                        <a:latin typeface="Times New Roman"/>
                        <a:ea typeface="Times New Roman"/>
                        <a:cs typeface="Times New Roman"/>
                        <a:sym typeface="Times New Roman"/>
                      </a:endParaRPr>
                    </a:p>
                    <a:p>
                      <a:pPr indent="0" lvl="0" marL="0" rtl="0" algn="l">
                        <a:lnSpc>
                          <a:spcPct val="115000"/>
                        </a:lnSpc>
                        <a:spcBef>
                          <a:spcPts val="500"/>
                        </a:spcBef>
                        <a:spcAft>
                          <a:spcPts val="500"/>
                        </a:spcAft>
                        <a:buNone/>
                      </a:pPr>
                      <a:r>
                        <a:rPr lang="en" sz="1250">
                          <a:latin typeface="Times New Roman"/>
                          <a:ea typeface="Times New Roman"/>
                          <a:cs typeface="Times New Roman"/>
                          <a:sym typeface="Times New Roman"/>
                        </a:rPr>
                        <a:t>3. Has got better overall IoU compared to other methods.</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There is no loss function for the reconstruction accuracy.</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There is high discrepancy on per-building IoU due to the fact that ground truth images used for training contain errors and are manually created.</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3. Reconstruction accuracy is consistently lower than classification accuracy by an average of 4.43% ± 1.65%.</a:t>
                      </a:r>
                      <a:endParaRPr sz="1250">
                        <a:latin typeface="Times New Roman"/>
                        <a:ea typeface="Times New Roman"/>
                        <a:cs typeface="Times New Roman"/>
                        <a:sym typeface="Times New Roman"/>
                      </a:endParaRPr>
                    </a:p>
                    <a:p>
                      <a:pPr indent="0" lvl="0" marL="0" rtl="0" algn="l">
                        <a:lnSpc>
                          <a:spcPct val="115000"/>
                        </a:lnSpc>
                        <a:spcBef>
                          <a:spcPts val="500"/>
                        </a:spcBef>
                        <a:spcAft>
                          <a:spcPts val="500"/>
                        </a:spcAft>
                        <a:buNone/>
                      </a:pPr>
                      <a:r>
                        <a:rPr lang="en" sz="1250">
                          <a:latin typeface="Times New Roman"/>
                          <a:ea typeface="Times New Roman"/>
                          <a:cs typeface="Times New Roman"/>
                          <a:sym typeface="Times New Roman"/>
                        </a:rPr>
                        <a:t>4. Need extensive hardware specifications to train the model.</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nvSpPr>
        <p:spPr>
          <a:xfrm>
            <a:off x="1718800" y="0"/>
            <a:ext cx="578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rgbClr val="B45F06"/>
                </a:solidFill>
                <a:latin typeface="Times New Roman"/>
                <a:ea typeface="Times New Roman"/>
                <a:cs typeface="Times New Roman"/>
                <a:sym typeface="Times New Roman"/>
              </a:rPr>
              <a:t>LITERATURE SURVEY</a:t>
            </a:r>
            <a:endParaRPr b="1" sz="1600">
              <a:solidFill>
                <a:srgbClr val="B45F06"/>
              </a:solidFill>
              <a:latin typeface="Times New Roman"/>
              <a:ea typeface="Times New Roman"/>
              <a:cs typeface="Times New Roman"/>
              <a:sym typeface="Times New Roman"/>
            </a:endParaRPr>
          </a:p>
        </p:txBody>
      </p:sp>
      <p:graphicFrame>
        <p:nvGraphicFramePr>
          <p:cNvPr id="113" name="Google Shape;113;p21"/>
          <p:cNvGraphicFramePr/>
          <p:nvPr/>
        </p:nvGraphicFramePr>
        <p:xfrm>
          <a:off x="135775" y="431100"/>
          <a:ext cx="3000000" cy="3000000"/>
        </p:xfrm>
        <a:graphic>
          <a:graphicData uri="http://schemas.openxmlformats.org/drawingml/2006/table">
            <a:tbl>
              <a:tblPr>
                <a:noFill/>
                <a:tableStyleId>{9977F04F-5225-42FD-BD1B-4C57669C4E6A}</a:tableStyleId>
              </a:tblPr>
              <a:tblGrid>
                <a:gridCol w="605750"/>
                <a:gridCol w="2003650"/>
                <a:gridCol w="2333925"/>
                <a:gridCol w="1895100"/>
                <a:gridCol w="2038400"/>
              </a:tblGrid>
              <a:tr h="4530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CITATION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ADVANTAGES</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69225">
                <a:tc>
                  <a:txBody>
                    <a:bodyPr/>
                    <a:lstStyle/>
                    <a:p>
                      <a:pPr indent="0" lvl="0" marL="0" rtl="0" algn="l">
                        <a:spcBef>
                          <a:spcPts val="0"/>
                        </a:spcBef>
                        <a:spcAft>
                          <a:spcPts val="0"/>
                        </a:spcAft>
                        <a:buNone/>
                      </a:pPr>
                      <a:r>
                        <a:rPr lang="en" sz="1250">
                          <a:latin typeface="Times New Roman"/>
                          <a:ea typeface="Times New Roman"/>
                          <a:cs typeface="Times New Roman"/>
                          <a:sym typeface="Times New Roman"/>
                        </a:rPr>
                        <a:t>7</a:t>
                      </a:r>
                      <a:r>
                        <a:rPr lang="en" sz="1250">
                          <a:latin typeface="Times New Roman"/>
                          <a:ea typeface="Times New Roman"/>
                          <a:cs typeface="Times New Roman"/>
                          <a:sym typeface="Times New Roman"/>
                        </a:rPr>
                        <a:t>.</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50">
                          <a:latin typeface="Times New Roman"/>
                          <a:ea typeface="Times New Roman"/>
                          <a:cs typeface="Times New Roman"/>
                          <a:sym typeface="Times New Roman"/>
                        </a:rPr>
                        <a:t>Understanding rooftop PV panel semantic segmentation of satellite and aerial images for better using machine learning, 2021</a:t>
                      </a:r>
                      <a:endParaRPr b="1" sz="125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Peiran Li , Haoran Zhang , Zhiling Guo,</a:t>
                      </a:r>
                      <a:r>
                        <a:rPr lang="en" sz="1250">
                          <a:latin typeface="Times New Roman"/>
                          <a:ea typeface="Times New Roman"/>
                          <a:cs typeface="Times New Roman"/>
                          <a:sym typeface="Times New Roman"/>
                        </a:rPr>
                        <a:t> in </a:t>
                      </a:r>
                      <a:r>
                        <a:rPr lang="en" sz="1250">
                          <a:latin typeface="Times New Roman"/>
                          <a:ea typeface="Times New Roman"/>
                          <a:cs typeface="Times New Roman"/>
                          <a:sym typeface="Times New Roman"/>
                        </a:rPr>
                        <a:t>Advances in Applied Energy,</a:t>
                      </a:r>
                      <a:endParaRPr sz="125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50">
                          <a:latin typeface="Times New Roman"/>
                          <a:ea typeface="Times New Roman"/>
                          <a:cs typeface="Times New Roman"/>
                          <a:sym typeface="Times New Roman"/>
                        </a:rPr>
                        <a:t>Volume 4, 100057,</a:t>
                      </a:r>
                      <a:endParaRPr sz="125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50">
                          <a:latin typeface="Times New Roman"/>
                          <a:ea typeface="Times New Roman"/>
                          <a:cs typeface="Times New Roman"/>
                          <a:sym typeface="Times New Roman"/>
                        </a:rPr>
                        <a:t>ISSN 2666-7924</a:t>
                      </a:r>
                      <a:endParaRPr sz="125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Data pre-processing involves collecting patch satellite images from Google for the city of Heilbron and manually labelling them.</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Object proportion distribution in image-level and object </a:t>
                      </a:r>
                      <a:r>
                        <a:rPr lang="en" sz="1250">
                          <a:latin typeface="Times New Roman"/>
                          <a:ea typeface="Times New Roman"/>
                          <a:cs typeface="Times New Roman"/>
                          <a:sym typeface="Times New Roman"/>
                        </a:rPr>
                        <a:t>occurrence</a:t>
                      </a:r>
                      <a:r>
                        <a:rPr lang="en" sz="1250">
                          <a:latin typeface="Times New Roman"/>
                          <a:ea typeface="Times New Roman"/>
                          <a:cs typeface="Times New Roman"/>
                          <a:sym typeface="Times New Roman"/>
                        </a:rPr>
                        <a:t> possibility at pixel level is statistically analysed.</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3. SOTA PV segmentation model (DeepSolar) is used to </a:t>
                      </a:r>
                      <a:r>
                        <a:rPr lang="en" sz="1250">
                          <a:latin typeface="Times New Roman"/>
                          <a:ea typeface="Times New Roman"/>
                          <a:cs typeface="Times New Roman"/>
                          <a:sym typeface="Times New Roman"/>
                        </a:rPr>
                        <a:t>extract</a:t>
                      </a:r>
                      <a:r>
                        <a:rPr lang="en" sz="1250">
                          <a:latin typeface="Times New Roman"/>
                          <a:ea typeface="Times New Roman"/>
                          <a:cs typeface="Times New Roman"/>
                          <a:sym typeface="Times New Roman"/>
                        </a:rPr>
                        <a:t> visual features.</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4. Local Binary Pattern (LBP) is used for texture feature extraction &amp; color histograms for color feature extraction.</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Class imbalance of PV and non-PV panels in rooftops is resolved by hard sampling, soft sampling.</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The homogenous textural </a:t>
                      </a:r>
                      <a:r>
                        <a:rPr lang="en" sz="1250">
                          <a:latin typeface="Times New Roman"/>
                          <a:ea typeface="Times New Roman"/>
                          <a:cs typeface="Times New Roman"/>
                          <a:sym typeface="Times New Roman"/>
                        </a:rPr>
                        <a:t>feature</a:t>
                      </a:r>
                      <a:r>
                        <a:rPr lang="en" sz="1250">
                          <a:latin typeface="Times New Roman"/>
                          <a:ea typeface="Times New Roman"/>
                          <a:cs typeface="Times New Roman"/>
                          <a:sym typeface="Times New Roman"/>
                        </a:rPr>
                        <a:t> using LBP has </a:t>
                      </a:r>
                      <a:r>
                        <a:rPr lang="en" sz="1250">
                          <a:latin typeface="Times New Roman"/>
                          <a:ea typeface="Times New Roman"/>
                          <a:cs typeface="Times New Roman"/>
                          <a:sym typeface="Times New Roman"/>
                        </a:rPr>
                        <a:t>served as an additional part for some easily confused cases to improve the robustness of the model.</a:t>
                      </a:r>
                      <a:endParaRPr sz="1250">
                        <a:latin typeface="Times New Roman"/>
                        <a:ea typeface="Times New Roman"/>
                        <a:cs typeface="Times New Roman"/>
                        <a:sym typeface="Times New Roman"/>
                      </a:endParaRPr>
                    </a:p>
                    <a:p>
                      <a:pPr indent="0" lvl="0" marL="0" rtl="0" algn="l">
                        <a:lnSpc>
                          <a:spcPct val="115000"/>
                        </a:lnSpc>
                        <a:spcBef>
                          <a:spcPts val="500"/>
                        </a:spcBef>
                        <a:spcAft>
                          <a:spcPts val="500"/>
                        </a:spcAft>
                        <a:buNone/>
                      </a:pPr>
                      <a:r>
                        <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50">
                          <a:latin typeface="Times New Roman"/>
                          <a:ea typeface="Times New Roman"/>
                          <a:cs typeface="Times New Roman"/>
                          <a:sym typeface="Times New Roman"/>
                        </a:rPr>
                        <a:t>1. IOU is less than the acceptable range (0.5) for 1.2m </a:t>
                      </a:r>
                      <a:r>
                        <a:rPr lang="en" sz="1250">
                          <a:latin typeface="Times New Roman"/>
                          <a:ea typeface="Times New Roman"/>
                          <a:cs typeface="Times New Roman"/>
                          <a:sym typeface="Times New Roman"/>
                        </a:rPr>
                        <a:t>resolution</a:t>
                      </a:r>
                      <a:r>
                        <a:rPr lang="en" sz="1250">
                          <a:latin typeface="Times New Roman"/>
                          <a:ea typeface="Times New Roman"/>
                          <a:cs typeface="Times New Roman"/>
                          <a:sym typeface="Times New Roman"/>
                        </a:rPr>
                        <a:t> images.</a:t>
                      </a:r>
                      <a:endParaRPr sz="1250">
                        <a:latin typeface="Times New Roman"/>
                        <a:ea typeface="Times New Roman"/>
                        <a:cs typeface="Times New Roman"/>
                        <a:sym typeface="Times New Roman"/>
                      </a:endParaRPr>
                    </a:p>
                    <a:p>
                      <a:pPr indent="0" lvl="0" marL="0" rtl="0" algn="l">
                        <a:lnSpc>
                          <a:spcPct val="115000"/>
                        </a:lnSpc>
                        <a:spcBef>
                          <a:spcPts val="500"/>
                        </a:spcBef>
                        <a:spcAft>
                          <a:spcPts val="0"/>
                        </a:spcAft>
                        <a:buNone/>
                      </a:pPr>
                      <a:r>
                        <a:rPr lang="en" sz="1250">
                          <a:latin typeface="Times New Roman"/>
                          <a:ea typeface="Times New Roman"/>
                          <a:cs typeface="Times New Roman"/>
                          <a:sym typeface="Times New Roman"/>
                        </a:rPr>
                        <a:t>2. Patch overlapping occurs while stitching the tiles and this leads to segmentation errors.</a:t>
                      </a:r>
                      <a:endParaRPr sz="1250">
                        <a:latin typeface="Times New Roman"/>
                        <a:ea typeface="Times New Roman"/>
                        <a:cs typeface="Times New Roman"/>
                        <a:sym typeface="Times New Roman"/>
                      </a:endParaRPr>
                    </a:p>
                    <a:p>
                      <a:pPr indent="0" lvl="0" marL="0" rtl="0" algn="l">
                        <a:lnSpc>
                          <a:spcPct val="115000"/>
                        </a:lnSpc>
                        <a:spcBef>
                          <a:spcPts val="500"/>
                        </a:spcBef>
                        <a:spcAft>
                          <a:spcPts val="500"/>
                        </a:spcAft>
                        <a:buNone/>
                      </a:pPr>
                      <a:r>
                        <a:rPr lang="en" sz="1250">
                          <a:latin typeface="Times New Roman"/>
                          <a:ea typeface="Times New Roman"/>
                          <a:cs typeface="Times New Roman"/>
                          <a:sym typeface="Times New Roman"/>
                        </a:rPr>
                        <a:t>3. Lighting conditions resulted in different clustering groups in color clustering of PV/Non-PV and has led to misclassification.</a:t>
                      </a:r>
                      <a:endParaRPr sz="125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